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2"/>
  </p:notesMasterIdLst>
  <p:sldIdLst>
    <p:sldId id="256" r:id="rId2"/>
    <p:sldId id="260" r:id="rId3"/>
    <p:sldId id="261" r:id="rId4"/>
    <p:sldId id="262" r:id="rId5"/>
    <p:sldId id="258" r:id="rId6"/>
    <p:sldId id="257" r:id="rId7"/>
    <p:sldId id="259" r:id="rId8"/>
    <p:sldId id="269" r:id="rId9"/>
    <p:sldId id="263" r:id="rId10"/>
    <p:sldId id="268" r:id="rId11"/>
    <p:sldId id="265" r:id="rId12"/>
    <p:sldId id="264" r:id="rId13"/>
    <p:sldId id="266" r:id="rId14"/>
    <p:sldId id="275" r:id="rId15"/>
    <p:sldId id="270" r:id="rId16"/>
    <p:sldId id="267" r:id="rId17"/>
    <p:sldId id="272" r:id="rId18"/>
    <p:sldId id="271" r:id="rId19"/>
    <p:sldId id="273" r:id="rId20"/>
    <p:sldId id="274" r:id="rId21"/>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39" autoAdjust="0"/>
    <p:restoredTop sz="94669" autoAdjust="0"/>
  </p:normalViewPr>
  <p:slideViewPr>
    <p:cSldViewPr>
      <p:cViewPr varScale="1">
        <p:scale>
          <a:sx n="87" d="100"/>
          <a:sy n="87" d="100"/>
        </p:scale>
        <p:origin x="-954"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p:scale>
          <a:sx n="140" d="100"/>
          <a:sy n="140" d="100"/>
        </p:scale>
        <p:origin x="-1704" y="33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402356FB-C522-48B4-A4D5-B51420D50DE2}" type="datetimeFigureOut">
              <a:rPr lang="de-DE" smtClean="0"/>
              <a:t>22.01.2017</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F46BCA0-C1DA-4958-8629-E3B021076F68}" type="slidenum">
              <a:rPr lang="de-DE" smtClean="0"/>
              <a:t>‹Nr.›</a:t>
            </a:fld>
            <a:endParaRPr lang="de-DE"/>
          </a:p>
        </p:txBody>
      </p:sp>
    </p:spTree>
    <p:extLst>
      <p:ext uri="{BB962C8B-B14F-4D97-AF65-F5344CB8AC3E}">
        <p14:creationId xmlns:p14="http://schemas.microsoft.com/office/powerpoint/2010/main" val="2541267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F46BCA0-C1DA-4958-8629-E3B021076F68}" type="slidenum">
              <a:rPr lang="de-DE" smtClean="0"/>
              <a:t>1</a:t>
            </a:fld>
            <a:endParaRPr lang="de-DE"/>
          </a:p>
        </p:txBody>
      </p:sp>
    </p:spTree>
    <p:extLst>
      <p:ext uri="{BB962C8B-B14F-4D97-AF65-F5344CB8AC3E}">
        <p14:creationId xmlns:p14="http://schemas.microsoft.com/office/powerpoint/2010/main" val="4240962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F46BCA0-C1DA-4958-8629-E3B021076F68}" type="slidenum">
              <a:rPr lang="de-DE" smtClean="0"/>
              <a:t>5</a:t>
            </a:fld>
            <a:endParaRPr lang="de-DE"/>
          </a:p>
        </p:txBody>
      </p:sp>
    </p:spTree>
    <p:extLst>
      <p:ext uri="{BB962C8B-B14F-4D97-AF65-F5344CB8AC3E}">
        <p14:creationId xmlns:p14="http://schemas.microsoft.com/office/powerpoint/2010/main" val="2182153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F46BCA0-C1DA-4958-8629-E3B021076F68}" type="slidenum">
              <a:rPr lang="de-DE" smtClean="0"/>
              <a:t>6</a:t>
            </a:fld>
            <a:endParaRPr lang="de-DE"/>
          </a:p>
        </p:txBody>
      </p:sp>
    </p:spTree>
    <p:extLst>
      <p:ext uri="{BB962C8B-B14F-4D97-AF65-F5344CB8AC3E}">
        <p14:creationId xmlns:p14="http://schemas.microsoft.com/office/powerpoint/2010/main" val="2097302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F46BCA0-C1DA-4958-8629-E3B021076F68}" type="slidenum">
              <a:rPr lang="de-DE" smtClean="0"/>
              <a:t>7</a:t>
            </a:fld>
            <a:endParaRPr lang="de-DE"/>
          </a:p>
        </p:txBody>
      </p:sp>
    </p:spTree>
    <p:extLst>
      <p:ext uri="{BB962C8B-B14F-4D97-AF65-F5344CB8AC3E}">
        <p14:creationId xmlns:p14="http://schemas.microsoft.com/office/powerpoint/2010/main" val="446719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95746FCD-D97B-48C0-96F7-30337245CBA0}" type="datetimeFigureOut">
              <a:rPr lang="de-DE" smtClean="0"/>
              <a:t>22.01.2017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3D5A267-9B93-4CD6-941E-A32EE34FD6C3}" type="slidenum">
              <a:rPr lang="de-DE" smtClean="0"/>
              <a:t>‹Nr.›</a:t>
            </a:fld>
            <a:endParaRPr lang="de-DE"/>
          </a:p>
        </p:txBody>
      </p:sp>
    </p:spTree>
    <p:extLst>
      <p:ext uri="{BB962C8B-B14F-4D97-AF65-F5344CB8AC3E}">
        <p14:creationId xmlns:p14="http://schemas.microsoft.com/office/powerpoint/2010/main" val="919554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5746FCD-D97B-48C0-96F7-30337245CBA0}" type="datetimeFigureOut">
              <a:rPr lang="de-DE" smtClean="0"/>
              <a:t>22.01.2017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3D5A267-9B93-4CD6-941E-A32EE34FD6C3}" type="slidenum">
              <a:rPr lang="de-DE" smtClean="0"/>
              <a:t>‹Nr.›</a:t>
            </a:fld>
            <a:endParaRPr lang="de-DE"/>
          </a:p>
        </p:txBody>
      </p:sp>
    </p:spTree>
    <p:extLst>
      <p:ext uri="{BB962C8B-B14F-4D97-AF65-F5344CB8AC3E}">
        <p14:creationId xmlns:p14="http://schemas.microsoft.com/office/powerpoint/2010/main" val="1807165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5746FCD-D97B-48C0-96F7-30337245CBA0}" type="datetimeFigureOut">
              <a:rPr lang="de-DE" smtClean="0"/>
              <a:t>22.01.2017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3D5A267-9B93-4CD6-941E-A32EE34FD6C3}" type="slidenum">
              <a:rPr lang="de-DE" smtClean="0"/>
              <a:t>‹Nr.›</a:t>
            </a:fld>
            <a:endParaRPr lang="de-DE"/>
          </a:p>
        </p:txBody>
      </p:sp>
    </p:spTree>
    <p:extLst>
      <p:ext uri="{BB962C8B-B14F-4D97-AF65-F5344CB8AC3E}">
        <p14:creationId xmlns:p14="http://schemas.microsoft.com/office/powerpoint/2010/main" val="3930679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5746FCD-D97B-48C0-96F7-30337245CBA0}" type="datetimeFigureOut">
              <a:rPr lang="de-DE" smtClean="0"/>
              <a:t>22.01.2017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3D5A267-9B93-4CD6-941E-A32EE34FD6C3}" type="slidenum">
              <a:rPr lang="de-DE" smtClean="0"/>
              <a:t>‹Nr.›</a:t>
            </a:fld>
            <a:endParaRPr lang="de-DE"/>
          </a:p>
        </p:txBody>
      </p:sp>
    </p:spTree>
    <p:extLst>
      <p:ext uri="{BB962C8B-B14F-4D97-AF65-F5344CB8AC3E}">
        <p14:creationId xmlns:p14="http://schemas.microsoft.com/office/powerpoint/2010/main" val="1237302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95746FCD-D97B-48C0-96F7-30337245CBA0}" type="datetimeFigureOut">
              <a:rPr lang="de-DE" smtClean="0"/>
              <a:t>22.01.2017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3D5A267-9B93-4CD6-941E-A32EE34FD6C3}" type="slidenum">
              <a:rPr lang="de-DE" smtClean="0"/>
              <a:t>‹Nr.›</a:t>
            </a:fld>
            <a:endParaRPr lang="de-DE"/>
          </a:p>
        </p:txBody>
      </p:sp>
    </p:spTree>
    <p:extLst>
      <p:ext uri="{BB962C8B-B14F-4D97-AF65-F5344CB8AC3E}">
        <p14:creationId xmlns:p14="http://schemas.microsoft.com/office/powerpoint/2010/main" val="644806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95746FCD-D97B-48C0-96F7-30337245CBA0}" type="datetimeFigureOut">
              <a:rPr lang="de-DE" smtClean="0"/>
              <a:t>22.01.2017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3D5A267-9B93-4CD6-941E-A32EE34FD6C3}" type="slidenum">
              <a:rPr lang="de-DE" smtClean="0"/>
              <a:t>‹Nr.›</a:t>
            </a:fld>
            <a:endParaRPr lang="de-DE"/>
          </a:p>
        </p:txBody>
      </p:sp>
    </p:spTree>
    <p:extLst>
      <p:ext uri="{BB962C8B-B14F-4D97-AF65-F5344CB8AC3E}">
        <p14:creationId xmlns:p14="http://schemas.microsoft.com/office/powerpoint/2010/main" val="2704076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95746FCD-D97B-48C0-96F7-30337245CBA0}" type="datetimeFigureOut">
              <a:rPr lang="de-DE" smtClean="0"/>
              <a:t>22.01.2017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E3D5A267-9B93-4CD6-941E-A32EE34FD6C3}" type="slidenum">
              <a:rPr lang="de-DE" smtClean="0"/>
              <a:t>‹Nr.›</a:t>
            </a:fld>
            <a:endParaRPr lang="de-DE"/>
          </a:p>
        </p:txBody>
      </p:sp>
    </p:spTree>
    <p:extLst>
      <p:ext uri="{BB962C8B-B14F-4D97-AF65-F5344CB8AC3E}">
        <p14:creationId xmlns:p14="http://schemas.microsoft.com/office/powerpoint/2010/main" val="2890396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95746FCD-D97B-48C0-96F7-30337245CBA0}" type="datetimeFigureOut">
              <a:rPr lang="de-DE" smtClean="0"/>
              <a:t>22.01.2017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E3D5A267-9B93-4CD6-941E-A32EE34FD6C3}" type="slidenum">
              <a:rPr lang="de-DE" smtClean="0"/>
              <a:t>‹Nr.›</a:t>
            </a:fld>
            <a:endParaRPr lang="de-DE"/>
          </a:p>
        </p:txBody>
      </p:sp>
    </p:spTree>
    <p:extLst>
      <p:ext uri="{BB962C8B-B14F-4D97-AF65-F5344CB8AC3E}">
        <p14:creationId xmlns:p14="http://schemas.microsoft.com/office/powerpoint/2010/main" val="3458092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5746FCD-D97B-48C0-96F7-30337245CBA0}" type="datetimeFigureOut">
              <a:rPr lang="de-DE" smtClean="0"/>
              <a:t>22.01.2017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E3D5A267-9B93-4CD6-941E-A32EE34FD6C3}" type="slidenum">
              <a:rPr lang="de-DE" smtClean="0"/>
              <a:t>‹Nr.›</a:t>
            </a:fld>
            <a:endParaRPr lang="de-DE"/>
          </a:p>
        </p:txBody>
      </p:sp>
    </p:spTree>
    <p:extLst>
      <p:ext uri="{BB962C8B-B14F-4D97-AF65-F5344CB8AC3E}">
        <p14:creationId xmlns:p14="http://schemas.microsoft.com/office/powerpoint/2010/main" val="1687385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95746FCD-D97B-48C0-96F7-30337245CBA0}" type="datetimeFigureOut">
              <a:rPr lang="de-DE" smtClean="0"/>
              <a:t>22.01.2017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3D5A267-9B93-4CD6-941E-A32EE34FD6C3}" type="slidenum">
              <a:rPr lang="de-DE" smtClean="0"/>
              <a:t>‹Nr.›</a:t>
            </a:fld>
            <a:endParaRPr lang="de-DE"/>
          </a:p>
        </p:txBody>
      </p:sp>
    </p:spTree>
    <p:extLst>
      <p:ext uri="{BB962C8B-B14F-4D97-AF65-F5344CB8AC3E}">
        <p14:creationId xmlns:p14="http://schemas.microsoft.com/office/powerpoint/2010/main" val="3034406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95746FCD-D97B-48C0-96F7-30337245CBA0}" type="datetimeFigureOut">
              <a:rPr lang="de-DE" smtClean="0"/>
              <a:t>22.01.2017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3D5A267-9B93-4CD6-941E-A32EE34FD6C3}" type="slidenum">
              <a:rPr lang="de-DE" smtClean="0"/>
              <a:t>‹Nr.›</a:t>
            </a:fld>
            <a:endParaRPr lang="de-DE"/>
          </a:p>
        </p:txBody>
      </p:sp>
    </p:spTree>
    <p:extLst>
      <p:ext uri="{BB962C8B-B14F-4D97-AF65-F5344CB8AC3E}">
        <p14:creationId xmlns:p14="http://schemas.microsoft.com/office/powerpoint/2010/main" val="2928006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746FCD-D97B-48C0-96F7-30337245CBA0}" type="datetimeFigureOut">
              <a:rPr lang="de-DE" smtClean="0"/>
              <a:t>22.01.2017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D5A267-9B93-4CD6-941E-A32EE34FD6C3}" type="slidenum">
              <a:rPr lang="de-DE" smtClean="0"/>
              <a:t>‹Nr.›</a:t>
            </a:fld>
            <a:endParaRPr lang="de-DE"/>
          </a:p>
        </p:txBody>
      </p:sp>
    </p:spTree>
    <p:extLst>
      <p:ext uri="{BB962C8B-B14F-4D97-AF65-F5344CB8AC3E}">
        <p14:creationId xmlns:p14="http://schemas.microsoft.com/office/powerpoint/2010/main" val="276737605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84" y="0"/>
            <a:ext cx="10629857" cy="7086571"/>
          </a:xfrm>
          <a:prstGeom prst="rect">
            <a:avLst/>
          </a:prstGeom>
          <a:noFill/>
          <a:effectLst>
            <a:glow rad="127000">
              <a:schemeClr val="accent1">
                <a:alpha val="25000"/>
              </a:schemeClr>
            </a:glow>
            <a:outerShdw blurRad="50800" dist="50800" dir="5400000" algn="ctr" rotWithShape="0">
              <a:srgbClr val="000000"/>
            </a:outerShdw>
          </a:effectLst>
        </p:spPr>
      </p:pic>
      <p:sp>
        <p:nvSpPr>
          <p:cNvPr id="2" name="Titel 1"/>
          <p:cNvSpPr>
            <a:spLocks noGrp="1"/>
          </p:cNvSpPr>
          <p:nvPr>
            <p:ph type="ctrTitle"/>
          </p:nvPr>
        </p:nvSpPr>
        <p:spPr>
          <a:xfrm>
            <a:off x="683568" y="1628800"/>
            <a:ext cx="7772400" cy="1470025"/>
          </a:xfrm>
        </p:spPr>
        <p:txBody>
          <a:bodyPr/>
          <a:lstStyle/>
          <a:p>
            <a:r>
              <a:rPr lang="de-DE" b="1" dirty="0" smtClean="0">
                <a:latin typeface="DINPro" pitchFamily="34" charset="0"/>
                <a:cs typeface="DINPro" pitchFamily="34" charset="0"/>
              </a:rPr>
              <a:t>Baustoff der Zukunft</a:t>
            </a:r>
            <a:endParaRPr lang="de-DE" b="1" dirty="0">
              <a:latin typeface="DINPro" pitchFamily="34" charset="0"/>
              <a:cs typeface="DINPro" pitchFamily="34" charset="0"/>
            </a:endParaRPr>
          </a:p>
        </p:txBody>
      </p:sp>
      <p:sp>
        <p:nvSpPr>
          <p:cNvPr id="3" name="Untertitel 2"/>
          <p:cNvSpPr>
            <a:spLocks noGrp="1"/>
          </p:cNvSpPr>
          <p:nvPr>
            <p:ph type="subTitle" idx="1"/>
          </p:nvPr>
        </p:nvSpPr>
        <p:spPr>
          <a:xfrm>
            <a:off x="1403648" y="2780928"/>
            <a:ext cx="6400800" cy="1752600"/>
          </a:xfrm>
        </p:spPr>
        <p:txBody>
          <a:bodyPr/>
          <a:lstStyle/>
          <a:p>
            <a:r>
              <a:rPr lang="de-DE" b="1" u="sng" dirty="0" smtClean="0">
                <a:solidFill>
                  <a:schemeClr val="tx1"/>
                </a:solidFill>
                <a:latin typeface="DINPro" pitchFamily="34" charset="0"/>
                <a:cs typeface="DINPro" pitchFamily="34" charset="0"/>
              </a:rPr>
              <a:t>Naturziegel</a:t>
            </a:r>
          </a:p>
          <a:p>
            <a:r>
              <a:rPr lang="de-DE" b="1" u="sng" dirty="0">
                <a:solidFill>
                  <a:schemeClr val="tx1"/>
                </a:solidFill>
                <a:latin typeface="DINPro" pitchFamily="34" charset="0"/>
                <a:cs typeface="DINPro" pitchFamily="34" charset="0"/>
              </a:rPr>
              <a:t>a</a:t>
            </a:r>
            <a:r>
              <a:rPr lang="de-DE" b="1" u="sng" dirty="0" smtClean="0">
                <a:solidFill>
                  <a:schemeClr val="tx1"/>
                </a:solidFill>
                <a:latin typeface="DINPro" pitchFamily="34" charset="0"/>
                <a:cs typeface="DINPro" pitchFamily="34" charset="0"/>
              </a:rPr>
              <a:t>us Hanf und Kalk</a:t>
            </a:r>
            <a:endParaRPr lang="de-DE" b="1" u="sng" dirty="0">
              <a:solidFill>
                <a:schemeClr val="tx1"/>
              </a:solidFill>
              <a:latin typeface="DINPro" pitchFamily="34" charset="0"/>
              <a:cs typeface="DINPro" pitchFamily="34" charset="0"/>
            </a:endParaRPr>
          </a:p>
        </p:txBody>
      </p:sp>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8628" y="764704"/>
            <a:ext cx="2592288" cy="1618415"/>
          </a:xfrm>
          <a:prstGeom prst="rect">
            <a:avLst/>
          </a:prstGeom>
        </p:spPr>
      </p:pic>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0676" y="116632"/>
            <a:ext cx="1728192" cy="877959"/>
          </a:xfrm>
          <a:prstGeom prst="rect">
            <a:avLst/>
          </a:prstGeom>
        </p:spPr>
      </p:pic>
    </p:spTree>
    <p:extLst>
      <p:ext uri="{BB962C8B-B14F-4D97-AF65-F5344CB8AC3E}">
        <p14:creationId xmlns:p14="http://schemas.microsoft.com/office/powerpoint/2010/main" val="3129952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par>
                                <p:cTn id="30" presetID="31"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latin typeface="DINPro" pitchFamily="34" charset="0"/>
                <a:cs typeface="DINPro" pitchFamily="34" charset="0"/>
              </a:rPr>
              <a:t>Kondensationsenergie</a:t>
            </a:r>
            <a:endParaRPr lang="de-DE" dirty="0">
              <a:latin typeface="DINPro" pitchFamily="34" charset="0"/>
              <a:cs typeface="DINPro" pitchFamily="34" charset="0"/>
            </a:endParaRPr>
          </a:p>
        </p:txBody>
      </p:sp>
      <p:sp>
        <p:nvSpPr>
          <p:cNvPr id="3" name="Inhaltsplatzhalter 2"/>
          <p:cNvSpPr>
            <a:spLocks noGrp="1"/>
          </p:cNvSpPr>
          <p:nvPr>
            <p:ph idx="1"/>
          </p:nvPr>
        </p:nvSpPr>
        <p:spPr>
          <a:xfrm>
            <a:off x="4067944" y="1600200"/>
            <a:ext cx="4618856" cy="4525963"/>
          </a:xfrm>
        </p:spPr>
        <p:txBody>
          <a:bodyPr>
            <a:normAutofit fontScale="70000" lnSpcReduction="20000"/>
          </a:bodyPr>
          <a:lstStyle/>
          <a:p>
            <a:r>
              <a:rPr lang="de-DE" dirty="0" smtClean="0">
                <a:latin typeface="DINPro" pitchFamily="34" charset="0"/>
                <a:cs typeface="DINPro" pitchFamily="34" charset="0"/>
              </a:rPr>
              <a:t>Wenn Hanf-Kalk Wasserdampf aus der Raumluft aufnimmt, wird Kondensationsenergie freigesetzt und es kommt zu einer Erwärmung. Bei der Wasserabgabe an die Luft wird die notwendige Verdunstungsenergie dem Wasser entzogen und es kommt zu einer Abkühlung. Durch Hanfziegel kommt es im Sommer zu einer natürlichen Kühlung und im Winter zu einer Erwärmung</a:t>
            </a:r>
            <a:endParaRPr lang="de-DE" dirty="0">
              <a:latin typeface="DINPro" pitchFamily="34" charset="0"/>
              <a:cs typeface="DINPro" pitchFamily="34" charset="0"/>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006" y="1700808"/>
            <a:ext cx="4117498" cy="4248472"/>
          </a:xfrm>
          <a:prstGeom prst="rect">
            <a:avLst/>
          </a:prstGeom>
        </p:spPr>
      </p:pic>
    </p:spTree>
    <p:extLst>
      <p:ext uri="{BB962C8B-B14F-4D97-AF65-F5344CB8AC3E}">
        <p14:creationId xmlns:p14="http://schemas.microsoft.com/office/powerpoint/2010/main" val="4100307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DINPro" pitchFamily="34" charset="0"/>
                <a:cs typeface="DINPro" pitchFamily="34" charset="0"/>
              </a:rPr>
              <a:t>Weniger Heizkosten durch ideale Luftfeuchtigkeit</a:t>
            </a:r>
            <a:endParaRPr lang="de-DE" dirty="0">
              <a:latin typeface="DINPro" pitchFamily="34" charset="0"/>
              <a:cs typeface="DINPro" pitchFamily="34" charset="0"/>
            </a:endParaRPr>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1988840"/>
            <a:ext cx="6906343" cy="4320480"/>
          </a:xfrm>
        </p:spPr>
      </p:pic>
    </p:spTree>
    <p:extLst>
      <p:ext uri="{BB962C8B-B14F-4D97-AF65-F5344CB8AC3E}">
        <p14:creationId xmlns:p14="http://schemas.microsoft.com/office/powerpoint/2010/main" val="173584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latin typeface="DINPro" pitchFamily="34" charset="0"/>
                <a:cs typeface="DINPro" pitchFamily="34" charset="0"/>
              </a:rPr>
              <a:t>Behaglichkeit</a:t>
            </a:r>
            <a:endParaRPr lang="de-DE" dirty="0">
              <a:latin typeface="DINPro" pitchFamily="34" charset="0"/>
              <a:cs typeface="DINPro" pitchFamily="34" charset="0"/>
            </a:endParaRP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1484784"/>
            <a:ext cx="4273837" cy="4833597"/>
          </a:xfrm>
          <a:prstGeom prst="rect">
            <a:avLst/>
          </a:prstGeom>
        </p:spPr>
      </p:pic>
    </p:spTree>
    <p:extLst>
      <p:ext uri="{BB962C8B-B14F-4D97-AF65-F5344CB8AC3E}">
        <p14:creationId xmlns:p14="http://schemas.microsoft.com/office/powerpoint/2010/main" val="9317628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2459" y="-2043608"/>
            <a:ext cx="13718735" cy="9145016"/>
          </a:xfrm>
          <a:prstGeom prst="rect">
            <a:avLst/>
          </a:prstGeom>
        </p:spPr>
      </p:pic>
      <p:sp>
        <p:nvSpPr>
          <p:cNvPr id="2" name="Titel 1"/>
          <p:cNvSpPr>
            <a:spLocks noGrp="1"/>
          </p:cNvSpPr>
          <p:nvPr>
            <p:ph type="title"/>
          </p:nvPr>
        </p:nvSpPr>
        <p:spPr>
          <a:xfrm>
            <a:off x="467544" y="116632"/>
            <a:ext cx="8229600" cy="1143000"/>
          </a:xfrm>
        </p:spPr>
        <p:txBody>
          <a:bodyPr>
            <a:normAutofit fontScale="90000"/>
          </a:bodyPr>
          <a:lstStyle/>
          <a:p>
            <a:r>
              <a:rPr lang="de-DE" dirty="0" err="1" smtClean="0">
                <a:latin typeface="DINPro" pitchFamily="34" charset="0"/>
                <a:cs typeface="DINPro" pitchFamily="34" charset="0"/>
              </a:rPr>
              <a:t>Nearly</a:t>
            </a:r>
            <a:r>
              <a:rPr lang="de-DE" dirty="0" smtClean="0">
                <a:latin typeface="DINPro" pitchFamily="34" charset="0"/>
                <a:cs typeface="DINPro" pitchFamily="34" charset="0"/>
              </a:rPr>
              <a:t> </a:t>
            </a:r>
            <a:r>
              <a:rPr lang="de-DE" dirty="0" err="1" smtClean="0">
                <a:latin typeface="DINPro" pitchFamily="34" charset="0"/>
                <a:cs typeface="DINPro" pitchFamily="34" charset="0"/>
              </a:rPr>
              <a:t>zero</a:t>
            </a:r>
            <a:r>
              <a:rPr lang="de-DE" dirty="0" smtClean="0">
                <a:latin typeface="DINPro" pitchFamily="34" charset="0"/>
                <a:cs typeface="DINPro" pitchFamily="34" charset="0"/>
              </a:rPr>
              <a:t> </a:t>
            </a:r>
            <a:r>
              <a:rPr lang="de-DE" dirty="0" err="1" smtClean="0">
                <a:latin typeface="DINPro" pitchFamily="34" charset="0"/>
                <a:cs typeface="DINPro" pitchFamily="34" charset="0"/>
              </a:rPr>
              <a:t>energy</a:t>
            </a:r>
            <a:r>
              <a:rPr lang="de-DE" dirty="0" smtClean="0">
                <a:latin typeface="DINPro" pitchFamily="34" charset="0"/>
                <a:cs typeface="DINPro" pitchFamily="34" charset="0"/>
              </a:rPr>
              <a:t> </a:t>
            </a:r>
            <a:r>
              <a:rPr lang="de-DE" dirty="0" err="1" smtClean="0">
                <a:latin typeface="DINPro" pitchFamily="34" charset="0"/>
                <a:cs typeface="DINPro" pitchFamily="34" charset="0"/>
              </a:rPr>
              <a:t>building</a:t>
            </a:r>
            <a:r>
              <a:rPr lang="de-DE" dirty="0" smtClean="0">
                <a:latin typeface="DINPro" pitchFamily="34" charset="0"/>
                <a:cs typeface="DINPro" pitchFamily="34" charset="0"/>
              </a:rPr>
              <a:t> 2020</a:t>
            </a:r>
            <a:endParaRPr lang="de-DE" dirty="0">
              <a:latin typeface="DINPro" pitchFamily="34" charset="0"/>
              <a:cs typeface="DINPro" pitchFamily="34" charset="0"/>
            </a:endParaRPr>
          </a:p>
        </p:txBody>
      </p:sp>
      <p:pic>
        <p:nvPicPr>
          <p:cNvPr id="10" name="Inhaltsplatzhalt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1720" y="1196752"/>
            <a:ext cx="4464496" cy="2232248"/>
          </a:xfrm>
        </p:spPr>
      </p:pic>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0198" y="3363618"/>
            <a:ext cx="3451344" cy="3353780"/>
          </a:xfrm>
          <a:prstGeom prst="rect">
            <a:avLst/>
          </a:prstGeom>
        </p:spPr>
      </p:pic>
    </p:spTree>
    <p:extLst>
      <p:ext uri="{BB962C8B-B14F-4D97-AF65-F5344CB8AC3E}">
        <p14:creationId xmlns:p14="http://schemas.microsoft.com/office/powerpoint/2010/main" val="1821220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DINPro" pitchFamily="34" charset="0"/>
                <a:cs typeface="DINPro" pitchFamily="34" charset="0"/>
              </a:rPr>
              <a:t>Green Building Solutions Award</a:t>
            </a:r>
            <a:br>
              <a:rPr lang="de-DE" dirty="0" smtClean="0">
                <a:latin typeface="DINPro" pitchFamily="34" charset="0"/>
                <a:cs typeface="DINPro" pitchFamily="34" charset="0"/>
              </a:rPr>
            </a:br>
            <a:r>
              <a:rPr lang="de-DE" dirty="0">
                <a:latin typeface="DINPro" pitchFamily="34" charset="0"/>
                <a:cs typeface="DINPro" pitchFamily="34" charset="0"/>
              </a:rPr>
              <a:t>W</a:t>
            </a:r>
            <a:r>
              <a:rPr lang="de-DE" dirty="0" smtClean="0">
                <a:latin typeface="DINPro" pitchFamily="34" charset="0"/>
                <a:cs typeface="DINPro" pitchFamily="34" charset="0"/>
              </a:rPr>
              <a:t>inner 2016: </a:t>
            </a:r>
            <a:r>
              <a:rPr lang="de-DE" b="1" dirty="0" err="1" smtClean="0">
                <a:latin typeface="DINPro" pitchFamily="34" charset="0"/>
                <a:cs typeface="DINPro" pitchFamily="34" charset="0"/>
              </a:rPr>
              <a:t>Hanfhaus</a:t>
            </a:r>
            <a:endParaRPr lang="de-DE" b="1" dirty="0">
              <a:latin typeface="DINPro" pitchFamily="34" charset="0"/>
              <a:cs typeface="DINPro" pitchFamily="34" charset="0"/>
            </a:endParaRPr>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1628800"/>
            <a:ext cx="6552728" cy="4920007"/>
          </a:xfrm>
        </p:spPr>
      </p:pic>
    </p:spTree>
    <p:extLst>
      <p:ext uri="{BB962C8B-B14F-4D97-AF65-F5344CB8AC3E}">
        <p14:creationId xmlns:p14="http://schemas.microsoft.com/office/powerpoint/2010/main" val="33535803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4744" y="-99392"/>
            <a:ext cx="13931986" cy="6957392"/>
          </a:xfrm>
          <a:prstGeom prst="rect">
            <a:avLst/>
          </a:prstGeom>
        </p:spPr>
      </p:pic>
      <p:sp>
        <p:nvSpPr>
          <p:cNvPr id="2" name="Titel 1"/>
          <p:cNvSpPr>
            <a:spLocks noGrp="1"/>
          </p:cNvSpPr>
          <p:nvPr>
            <p:ph type="title"/>
          </p:nvPr>
        </p:nvSpPr>
        <p:spPr/>
        <p:txBody>
          <a:bodyPr>
            <a:normAutofit fontScale="90000"/>
          </a:bodyPr>
          <a:lstStyle/>
          <a:p>
            <a:r>
              <a:rPr lang="de-DE" dirty="0" smtClean="0">
                <a:latin typeface="DINPro" pitchFamily="34" charset="0"/>
                <a:cs typeface="DINPro" pitchFamily="34" charset="0"/>
              </a:rPr>
              <a:t>Langlebigkeit</a:t>
            </a:r>
            <a:br>
              <a:rPr lang="de-DE" dirty="0" smtClean="0">
                <a:latin typeface="DINPro" pitchFamily="34" charset="0"/>
                <a:cs typeface="DINPro" pitchFamily="34" charset="0"/>
              </a:rPr>
            </a:br>
            <a:r>
              <a:rPr lang="de-DE" dirty="0" smtClean="0">
                <a:latin typeface="DINPro" pitchFamily="34" charset="0"/>
                <a:cs typeface="DINPro" pitchFamily="34" charset="0"/>
              </a:rPr>
              <a:t>Einfachheit</a:t>
            </a:r>
            <a:endParaRPr lang="de-DE" dirty="0">
              <a:latin typeface="DINPro" pitchFamily="34" charset="0"/>
              <a:cs typeface="DINPro" pitchFamily="34" charset="0"/>
            </a:endParaRPr>
          </a:p>
        </p:txBody>
      </p:sp>
      <p:sp>
        <p:nvSpPr>
          <p:cNvPr id="3" name="Inhaltsplatzhalter 2"/>
          <p:cNvSpPr>
            <a:spLocks noGrp="1"/>
          </p:cNvSpPr>
          <p:nvPr>
            <p:ph idx="1"/>
          </p:nvPr>
        </p:nvSpPr>
        <p:spPr>
          <a:xfrm>
            <a:off x="457200" y="1600200"/>
            <a:ext cx="7931224" cy="4525963"/>
          </a:xfrm>
        </p:spPr>
        <p:txBody>
          <a:bodyPr>
            <a:normAutofit fontScale="70000" lnSpcReduction="20000"/>
          </a:bodyPr>
          <a:lstStyle/>
          <a:p>
            <a:r>
              <a:rPr lang="de-DE" dirty="0" smtClean="0">
                <a:latin typeface="DINPro" pitchFamily="34" charset="0"/>
                <a:cs typeface="DINPro" pitchFamily="34" charset="0"/>
              </a:rPr>
              <a:t>Monolithische Bauweise, keine zusätzliche Dämmung notwendig</a:t>
            </a:r>
          </a:p>
          <a:p>
            <a:r>
              <a:rPr lang="de-DE" dirty="0" smtClean="0">
                <a:latin typeface="DINPro" pitchFamily="34" charset="0"/>
                <a:cs typeface="DINPro" pitchFamily="34" charset="0"/>
              </a:rPr>
              <a:t>Dämmt auch in feuchtem Zustand</a:t>
            </a:r>
          </a:p>
          <a:p>
            <a:r>
              <a:rPr lang="de-DE" dirty="0" smtClean="0">
                <a:latin typeface="DINPro" pitchFamily="34" charset="0"/>
                <a:cs typeface="DINPro" pitchFamily="34" charset="0"/>
              </a:rPr>
              <a:t>Saugt die Luftfeuchtigkeit an, desinfiziert, gibt sie wieder an den Raum ab</a:t>
            </a:r>
          </a:p>
          <a:p>
            <a:r>
              <a:rPr lang="de-DE" dirty="0" smtClean="0">
                <a:latin typeface="DINPro" pitchFamily="34" charset="0"/>
                <a:cs typeface="DINPro" pitchFamily="34" charset="0"/>
              </a:rPr>
              <a:t>Wenig Materialien, keine Additive</a:t>
            </a:r>
          </a:p>
          <a:p>
            <a:r>
              <a:rPr lang="de-DE" dirty="0" smtClean="0">
                <a:latin typeface="DINPro" pitchFamily="34" charset="0"/>
                <a:cs typeface="DINPro" pitchFamily="34" charset="0"/>
              </a:rPr>
              <a:t>Bindemittel Naturkalk (siehe römisches Reich: Brücken, Paläste, usw.)</a:t>
            </a:r>
          </a:p>
          <a:p>
            <a:r>
              <a:rPr lang="de-DE" b="1" dirty="0" smtClean="0">
                <a:latin typeface="DINPro" pitchFamily="34" charset="0"/>
                <a:cs typeface="DINPro" pitchFamily="34" charset="0"/>
              </a:rPr>
              <a:t>Viele Anwendungsmöglichkeiten:</a:t>
            </a:r>
          </a:p>
          <a:p>
            <a:pPr lvl="2"/>
            <a:r>
              <a:rPr lang="de-DE" b="1" dirty="0" smtClean="0">
                <a:latin typeface="DINPro" pitchFamily="34" charset="0"/>
                <a:cs typeface="DINPro" pitchFamily="34" charset="0"/>
              </a:rPr>
              <a:t>Neubau, Außenwände</a:t>
            </a:r>
          </a:p>
          <a:p>
            <a:pPr lvl="2"/>
            <a:r>
              <a:rPr lang="de-DE" b="1" dirty="0" smtClean="0">
                <a:latin typeface="DINPro" pitchFamily="34" charset="0"/>
                <a:cs typeface="DINPro" pitchFamily="34" charset="0"/>
              </a:rPr>
              <a:t>Sanierung – Innendämmung</a:t>
            </a:r>
          </a:p>
          <a:p>
            <a:pPr lvl="2"/>
            <a:r>
              <a:rPr lang="de-DE" b="1" dirty="0" smtClean="0">
                <a:latin typeface="DINPro" pitchFamily="34" charset="0"/>
                <a:cs typeface="DINPro" pitchFamily="34" charset="0"/>
              </a:rPr>
              <a:t>Sanierung – Außendämmung</a:t>
            </a:r>
          </a:p>
          <a:p>
            <a:pPr lvl="2"/>
            <a:r>
              <a:rPr lang="de-DE" b="1" dirty="0" smtClean="0">
                <a:latin typeface="DINPro" pitchFamily="34" charset="0"/>
                <a:cs typeface="DINPro" pitchFamily="34" charset="0"/>
              </a:rPr>
              <a:t>Trennwände</a:t>
            </a:r>
          </a:p>
          <a:p>
            <a:pPr lvl="2"/>
            <a:r>
              <a:rPr lang="de-DE" b="1" dirty="0" smtClean="0">
                <a:latin typeface="DINPro" pitchFamily="34" charset="0"/>
                <a:cs typeface="DINPro" pitchFamily="34" charset="0"/>
              </a:rPr>
              <a:t>Unterböden</a:t>
            </a:r>
          </a:p>
          <a:p>
            <a:pPr lvl="2"/>
            <a:r>
              <a:rPr lang="de-DE" b="1" dirty="0" smtClean="0">
                <a:latin typeface="DINPro" pitchFamily="34" charset="0"/>
                <a:cs typeface="DINPro" pitchFamily="34" charset="0"/>
              </a:rPr>
              <a:t>Schüttungen</a:t>
            </a:r>
          </a:p>
        </p:txBody>
      </p:sp>
    </p:spTree>
    <p:extLst>
      <p:ext uri="{BB962C8B-B14F-4D97-AF65-F5344CB8AC3E}">
        <p14:creationId xmlns:p14="http://schemas.microsoft.com/office/powerpoint/2010/main" val="18909327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1000"/>
                                        <p:tgtEl>
                                          <p:spTgt spid="3">
                                            <p:txEl>
                                              <p:pRg st="6" end="6"/>
                                            </p:txEl>
                                          </p:spTgt>
                                        </p:tgtEl>
                                      </p:cBhvr>
                                    </p:animEffect>
                                    <p:anim calcmode="lin" valueType="num">
                                      <p:cBhvr>
                                        <p:cTn id="4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1000"/>
                                        <p:tgtEl>
                                          <p:spTgt spid="3">
                                            <p:txEl>
                                              <p:pRg st="7" end="7"/>
                                            </p:txEl>
                                          </p:spTgt>
                                        </p:tgtEl>
                                      </p:cBhvr>
                                    </p:animEffect>
                                    <p:anim calcmode="lin" valueType="num">
                                      <p:cBhvr>
                                        <p:cTn id="5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Effect transition="in" filter="fade">
                                      <p:cBhvr>
                                        <p:cTn id="58" dur="1000"/>
                                        <p:tgtEl>
                                          <p:spTgt spid="3">
                                            <p:txEl>
                                              <p:pRg st="8" end="8"/>
                                            </p:txEl>
                                          </p:spTgt>
                                        </p:tgtEl>
                                      </p:cBhvr>
                                    </p:animEffect>
                                    <p:anim calcmode="lin" valueType="num">
                                      <p:cBhvr>
                                        <p:cTn id="5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3">
                                            <p:txEl>
                                              <p:pRg st="9" end="9"/>
                                            </p:txEl>
                                          </p:spTgt>
                                        </p:tgtEl>
                                        <p:attrNameLst>
                                          <p:attrName>style.visibility</p:attrName>
                                        </p:attrNameLst>
                                      </p:cBhvr>
                                      <p:to>
                                        <p:strVal val="visible"/>
                                      </p:to>
                                    </p:set>
                                    <p:animEffect transition="in" filter="fade">
                                      <p:cBhvr>
                                        <p:cTn id="65" dur="1000"/>
                                        <p:tgtEl>
                                          <p:spTgt spid="3">
                                            <p:txEl>
                                              <p:pRg st="9" end="9"/>
                                            </p:txEl>
                                          </p:spTgt>
                                        </p:tgtEl>
                                      </p:cBhvr>
                                    </p:animEffect>
                                    <p:anim calcmode="lin" valueType="num">
                                      <p:cBhvr>
                                        <p:cTn id="6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3">
                                            <p:txEl>
                                              <p:pRg st="10" end="10"/>
                                            </p:txEl>
                                          </p:spTgt>
                                        </p:tgtEl>
                                        <p:attrNameLst>
                                          <p:attrName>style.visibility</p:attrName>
                                        </p:attrNameLst>
                                      </p:cBhvr>
                                      <p:to>
                                        <p:strVal val="visible"/>
                                      </p:to>
                                    </p:set>
                                    <p:animEffect transition="in" filter="fade">
                                      <p:cBhvr>
                                        <p:cTn id="72" dur="1000"/>
                                        <p:tgtEl>
                                          <p:spTgt spid="3">
                                            <p:txEl>
                                              <p:pRg st="10" end="10"/>
                                            </p:txEl>
                                          </p:spTgt>
                                        </p:tgtEl>
                                      </p:cBhvr>
                                    </p:animEffect>
                                    <p:anim calcmode="lin" valueType="num">
                                      <p:cBhvr>
                                        <p:cTn id="7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3">
                                            <p:txEl>
                                              <p:pRg st="11" end="11"/>
                                            </p:txEl>
                                          </p:spTgt>
                                        </p:tgtEl>
                                        <p:attrNameLst>
                                          <p:attrName>style.visibility</p:attrName>
                                        </p:attrNameLst>
                                      </p:cBhvr>
                                      <p:to>
                                        <p:strVal val="visible"/>
                                      </p:to>
                                    </p:set>
                                    <p:animEffect transition="in" filter="fade">
                                      <p:cBhvr>
                                        <p:cTn id="79" dur="1000"/>
                                        <p:tgtEl>
                                          <p:spTgt spid="3">
                                            <p:txEl>
                                              <p:pRg st="11" end="11"/>
                                            </p:txEl>
                                          </p:spTgt>
                                        </p:tgtEl>
                                      </p:cBhvr>
                                    </p:animEffect>
                                    <p:anim calcmode="lin" valueType="num">
                                      <p:cBhvr>
                                        <p:cTn id="8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6" presetClass="emph" presetSubtype="0" fill="hold" grpId="0" nodeType="clickEffect">
                                  <p:stCondLst>
                                    <p:cond delay="0"/>
                                  </p:stCondLst>
                                  <p:childTnLst>
                                    <p:animEffect transition="out" filter="fade">
                                      <p:cBhvr>
                                        <p:cTn id="85" dur="500" tmFilter="0, 0; .2, .5; .8, .5; 1, 0"/>
                                        <p:tgtEl>
                                          <p:spTgt spid="2"/>
                                        </p:tgtEl>
                                      </p:cBhvr>
                                    </p:animEffect>
                                    <p:animScale>
                                      <p:cBhvr>
                                        <p:cTn id="8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600" y="-3111"/>
            <a:ext cx="10287908" cy="6858000"/>
          </a:xfrm>
          <a:prstGeom prst="rect">
            <a:avLst/>
          </a:prstGeom>
        </p:spPr>
      </p:pic>
      <p:sp>
        <p:nvSpPr>
          <p:cNvPr id="2" name="Titel 1"/>
          <p:cNvSpPr>
            <a:spLocks noGrp="1"/>
          </p:cNvSpPr>
          <p:nvPr>
            <p:ph type="title"/>
          </p:nvPr>
        </p:nvSpPr>
        <p:spPr>
          <a:xfrm>
            <a:off x="467544" y="0"/>
            <a:ext cx="8229600" cy="1143000"/>
          </a:xfrm>
        </p:spPr>
        <p:txBody>
          <a:bodyPr/>
          <a:lstStyle/>
          <a:p>
            <a:r>
              <a:rPr lang="de-DE" dirty="0" smtClean="0">
                <a:latin typeface="DINPro" pitchFamily="34" charset="0"/>
                <a:cs typeface="DINPro" pitchFamily="34" charset="0"/>
              </a:rPr>
              <a:t>Alles-Könner</a:t>
            </a:r>
            <a:endParaRPr lang="de-DE" dirty="0">
              <a:latin typeface="DINPro" pitchFamily="34" charset="0"/>
              <a:cs typeface="DINPro" pitchFamily="34" charset="0"/>
            </a:endParaRPr>
          </a:p>
        </p:txBody>
      </p:sp>
      <p:sp>
        <p:nvSpPr>
          <p:cNvPr id="6" name="Inhaltsplatzhalter 5"/>
          <p:cNvSpPr>
            <a:spLocks noGrp="1"/>
          </p:cNvSpPr>
          <p:nvPr>
            <p:ph idx="1"/>
          </p:nvPr>
        </p:nvSpPr>
        <p:spPr>
          <a:xfrm>
            <a:off x="457200" y="1052735"/>
            <a:ext cx="8229600" cy="5802153"/>
          </a:xfrm>
        </p:spPr>
        <p:txBody>
          <a:bodyPr>
            <a:normAutofit fontScale="55000" lnSpcReduction="20000"/>
          </a:bodyPr>
          <a:lstStyle/>
          <a:p>
            <a:r>
              <a:rPr lang="de-DE" b="1" dirty="0" smtClean="0">
                <a:latin typeface="DINPro" pitchFamily="34" charset="0"/>
                <a:cs typeface="DINPro" pitchFamily="34" charset="0"/>
              </a:rPr>
              <a:t>Dämmt hervorragend Wärme</a:t>
            </a:r>
          </a:p>
          <a:p>
            <a:r>
              <a:rPr lang="de-DE" b="1" dirty="0" smtClean="0">
                <a:latin typeface="DINPro" pitchFamily="34" charset="0"/>
                <a:cs typeface="DINPro" pitchFamily="34" charset="0"/>
              </a:rPr>
              <a:t>Speichert Wärme/Kälte</a:t>
            </a:r>
          </a:p>
          <a:p>
            <a:r>
              <a:rPr lang="de-DE" b="1" dirty="0" smtClean="0">
                <a:latin typeface="DINPro" pitchFamily="34" charset="0"/>
                <a:cs typeface="DINPro" pitchFamily="34" charset="0"/>
              </a:rPr>
              <a:t>Reflektiert Wärme</a:t>
            </a:r>
          </a:p>
          <a:p>
            <a:r>
              <a:rPr lang="de-DE" b="1" dirty="0" smtClean="0">
                <a:latin typeface="DINPro" pitchFamily="34" charset="0"/>
                <a:cs typeface="DINPro" pitchFamily="34" charset="0"/>
              </a:rPr>
              <a:t>Kühlt im Sommer</a:t>
            </a:r>
          </a:p>
          <a:p>
            <a:r>
              <a:rPr lang="de-DE" b="1" dirty="0" smtClean="0">
                <a:latin typeface="DINPro" pitchFamily="34" charset="0"/>
                <a:cs typeface="DINPro" pitchFamily="34" charset="0"/>
              </a:rPr>
              <a:t>Enorm hohe Phasenverschiebung (ca. 24,5 Std bei 38 cm)</a:t>
            </a:r>
          </a:p>
          <a:p>
            <a:r>
              <a:rPr lang="de-DE" b="1" dirty="0" smtClean="0">
                <a:latin typeface="DINPro" pitchFamily="34" charset="0"/>
                <a:cs typeface="DINPro" pitchFamily="34" charset="0"/>
              </a:rPr>
              <a:t>Dämmt Schall</a:t>
            </a:r>
          </a:p>
          <a:p>
            <a:r>
              <a:rPr lang="de-DE" b="1" dirty="0" smtClean="0">
                <a:latin typeface="DINPro" pitchFamily="34" charset="0"/>
                <a:cs typeface="DINPro" pitchFamily="34" charset="0"/>
              </a:rPr>
              <a:t>Reguliert die Raumakustik</a:t>
            </a:r>
          </a:p>
          <a:p>
            <a:r>
              <a:rPr lang="de-DE" b="1" dirty="0" smtClean="0">
                <a:latin typeface="DINPro" pitchFamily="34" charset="0"/>
                <a:cs typeface="DINPro" pitchFamily="34" charset="0"/>
              </a:rPr>
              <a:t>Diffusionsoffen – Durchlässigkeit ohne schädigende </a:t>
            </a:r>
            <a:r>
              <a:rPr lang="de-DE" b="1" dirty="0" err="1" smtClean="0">
                <a:latin typeface="DINPro" pitchFamily="34" charset="0"/>
                <a:cs typeface="DINPro" pitchFamily="34" charset="0"/>
              </a:rPr>
              <a:t>Kondensbildung</a:t>
            </a:r>
            <a:endParaRPr lang="de-DE" b="1" dirty="0">
              <a:latin typeface="DINPro" pitchFamily="34" charset="0"/>
              <a:cs typeface="DINPro" pitchFamily="34" charset="0"/>
            </a:endParaRPr>
          </a:p>
          <a:p>
            <a:r>
              <a:rPr lang="de-DE" b="1" dirty="0" smtClean="0">
                <a:latin typeface="DINPro" pitchFamily="34" charset="0"/>
                <a:cs typeface="DINPro" pitchFamily="34" charset="0"/>
              </a:rPr>
              <a:t>Schimmel unterbindend</a:t>
            </a:r>
          </a:p>
          <a:p>
            <a:r>
              <a:rPr lang="de-DE" b="1" dirty="0" smtClean="0">
                <a:latin typeface="DINPro" pitchFamily="34" charset="0"/>
                <a:cs typeface="DINPro" pitchFamily="34" charset="0"/>
              </a:rPr>
              <a:t>Wirkung ähnlich wie bei Lehm: Zieht Feuchtigkeit aus dem Raum an und gibt sie wieder gleichmäßig ab</a:t>
            </a:r>
          </a:p>
          <a:p>
            <a:r>
              <a:rPr lang="de-DE" b="1" dirty="0" smtClean="0">
                <a:latin typeface="DINPro" pitchFamily="34" charset="0"/>
                <a:cs typeface="DINPro" pitchFamily="34" charset="0"/>
              </a:rPr>
              <a:t>Reinigt die Raumluft</a:t>
            </a:r>
          </a:p>
          <a:p>
            <a:r>
              <a:rPr lang="de-DE" b="1" dirty="0" smtClean="0">
                <a:latin typeface="DINPro" pitchFamily="34" charset="0"/>
                <a:cs typeface="DINPro" pitchFamily="34" charset="0"/>
              </a:rPr>
              <a:t>Brennt nicht</a:t>
            </a:r>
          </a:p>
          <a:p>
            <a:r>
              <a:rPr lang="de-DE" b="1" dirty="0" smtClean="0">
                <a:latin typeface="DINPro" pitchFamily="34" charset="0"/>
                <a:cs typeface="DINPro" pitchFamily="34" charset="0"/>
              </a:rPr>
              <a:t>Geringes Gewicht</a:t>
            </a:r>
          </a:p>
          <a:p>
            <a:r>
              <a:rPr lang="de-DE" b="1" dirty="0" smtClean="0">
                <a:latin typeface="DINPro" pitchFamily="34" charset="0"/>
                <a:cs typeface="DINPro" pitchFamily="34" charset="0"/>
              </a:rPr>
              <a:t>Antibakteriell, antistatisch</a:t>
            </a:r>
          </a:p>
          <a:p>
            <a:r>
              <a:rPr lang="de-DE" b="1" dirty="0" smtClean="0">
                <a:latin typeface="DINPro" pitchFamily="34" charset="0"/>
                <a:cs typeface="DINPro" pitchFamily="34" charset="0"/>
              </a:rPr>
              <a:t>Hochfrequente Strahlung reduzierend</a:t>
            </a:r>
          </a:p>
          <a:p>
            <a:r>
              <a:rPr lang="de-DE" b="1" dirty="0" smtClean="0">
                <a:latin typeface="DINPro" pitchFamily="34" charset="0"/>
                <a:cs typeface="DINPro" pitchFamily="34" charset="0"/>
              </a:rPr>
              <a:t>Ist extrem lange Haltbar </a:t>
            </a:r>
            <a:r>
              <a:rPr lang="de-DE" b="1" dirty="0" smtClean="0">
                <a:latin typeface="DINPro" pitchFamily="34" charset="0"/>
                <a:cs typeface="DINPro" pitchFamily="34" charset="0"/>
                <a:sym typeface="Wingdings" panose="05000000000000000000" pitchFamily="2" charset="2"/>
              </a:rPr>
              <a:t> bauen für Generationen</a:t>
            </a:r>
          </a:p>
          <a:p>
            <a:r>
              <a:rPr lang="de-DE" b="1" dirty="0" smtClean="0">
                <a:latin typeface="DINPro" pitchFamily="34" charset="0"/>
                <a:cs typeface="DINPro" pitchFamily="34" charset="0"/>
                <a:sym typeface="Wingdings" panose="05000000000000000000" pitchFamily="2" charset="2"/>
              </a:rPr>
              <a:t>Schonend in der Herstellung (CO² negativ)</a:t>
            </a:r>
          </a:p>
          <a:p>
            <a:r>
              <a:rPr lang="de-DE" b="1" dirty="0" smtClean="0">
                <a:latin typeface="DINPro" pitchFamily="34" charset="0"/>
                <a:cs typeface="DINPro" pitchFamily="34" charset="0"/>
                <a:sym typeface="Wingdings" panose="05000000000000000000" pitchFamily="2" charset="2"/>
              </a:rPr>
              <a:t>Einfach in der Entsorgung</a:t>
            </a:r>
          </a:p>
          <a:p>
            <a:r>
              <a:rPr lang="de-DE" b="1" dirty="0" smtClean="0">
                <a:latin typeface="DINPro" pitchFamily="34" charset="0"/>
                <a:cs typeface="DINPro" pitchFamily="34" charset="0"/>
                <a:sym typeface="Wingdings" panose="05000000000000000000" pitchFamily="2" charset="2"/>
              </a:rPr>
              <a:t>Schnell nachwachsender, lokaler Rohstoff</a:t>
            </a:r>
            <a:endParaRPr lang="de-DE" b="1" dirty="0" smtClean="0">
              <a:latin typeface="DINPro" pitchFamily="34" charset="0"/>
              <a:cs typeface="DINPro" pitchFamily="34" charset="0"/>
            </a:endParaRPr>
          </a:p>
          <a:p>
            <a:endParaRPr lang="de-DE" dirty="0" smtClean="0"/>
          </a:p>
          <a:p>
            <a:endParaRPr lang="de-DE" dirty="0"/>
          </a:p>
        </p:txBody>
      </p:sp>
    </p:spTree>
    <p:extLst>
      <p:ext uri="{BB962C8B-B14F-4D97-AF65-F5344CB8AC3E}">
        <p14:creationId xmlns:p14="http://schemas.microsoft.com/office/powerpoint/2010/main" val="19825817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6">
                                            <p:txEl>
                                              <p:pRg st="0" end="0"/>
                                            </p:txEl>
                                          </p:spTgt>
                                        </p:tgtEl>
                                      </p:cBhvr>
                                    </p:animEffect>
                                    <p:animScale>
                                      <p:cBhvr>
                                        <p:cTn id="12" dur="250" autoRev="1" fill="hold"/>
                                        <p:tgtEl>
                                          <p:spTgt spid="6">
                                            <p:txEl>
                                              <p:pRg st="0" end="0"/>
                                            </p:txEl>
                                          </p:spTgt>
                                        </p:tgtEl>
                                      </p:cBhvr>
                                      <p:by x="105000" y="105000"/>
                                    </p:animScale>
                                  </p:childTnLst>
                                </p:cTn>
                              </p:par>
                              <p:par>
                                <p:cTn id="13" presetID="26" presetClass="emph" presetSubtype="0" fill="hold" nodeType="withEffect">
                                  <p:stCondLst>
                                    <p:cond delay="0"/>
                                  </p:stCondLst>
                                  <p:childTnLst>
                                    <p:animEffect transition="out" filter="fade">
                                      <p:cBhvr>
                                        <p:cTn id="14" dur="500" tmFilter="0, 0; .2, .5; .8, .5; 1, 0"/>
                                        <p:tgtEl>
                                          <p:spTgt spid="6">
                                            <p:txEl>
                                              <p:pRg st="1" end="1"/>
                                            </p:txEl>
                                          </p:spTgt>
                                        </p:tgtEl>
                                      </p:cBhvr>
                                    </p:animEffect>
                                    <p:animScale>
                                      <p:cBhvr>
                                        <p:cTn id="15" dur="250" autoRev="1" fill="hold"/>
                                        <p:tgtEl>
                                          <p:spTgt spid="6">
                                            <p:txEl>
                                              <p:pRg st="1" end="1"/>
                                            </p:txEl>
                                          </p:spTgt>
                                        </p:tgtEl>
                                      </p:cBhvr>
                                      <p:by x="105000" y="105000"/>
                                    </p:animScale>
                                  </p:childTnLst>
                                </p:cTn>
                              </p:par>
                              <p:par>
                                <p:cTn id="16" presetID="26" presetClass="emph" presetSubtype="0" fill="hold" nodeType="withEffect">
                                  <p:stCondLst>
                                    <p:cond delay="0"/>
                                  </p:stCondLst>
                                  <p:childTnLst>
                                    <p:animEffect transition="out" filter="fade">
                                      <p:cBhvr>
                                        <p:cTn id="17" dur="500" tmFilter="0, 0; .2, .5; .8, .5; 1, 0"/>
                                        <p:tgtEl>
                                          <p:spTgt spid="6">
                                            <p:txEl>
                                              <p:pRg st="2" end="2"/>
                                            </p:txEl>
                                          </p:spTgt>
                                        </p:tgtEl>
                                      </p:cBhvr>
                                    </p:animEffect>
                                    <p:animScale>
                                      <p:cBhvr>
                                        <p:cTn id="18" dur="250" autoRev="1" fill="hold"/>
                                        <p:tgtEl>
                                          <p:spTgt spid="6">
                                            <p:txEl>
                                              <p:pRg st="2" end="2"/>
                                            </p:txEl>
                                          </p:spTgt>
                                        </p:tgtEl>
                                      </p:cBhvr>
                                      <p:by x="105000" y="105000"/>
                                    </p:animScale>
                                  </p:childTnLst>
                                </p:cTn>
                              </p:par>
                              <p:par>
                                <p:cTn id="19" presetID="26" presetClass="emph" presetSubtype="0" fill="hold" nodeType="withEffect">
                                  <p:stCondLst>
                                    <p:cond delay="0"/>
                                  </p:stCondLst>
                                  <p:childTnLst>
                                    <p:animEffect transition="out" filter="fade">
                                      <p:cBhvr>
                                        <p:cTn id="20" dur="500" tmFilter="0, 0; .2, .5; .8, .5; 1, 0"/>
                                        <p:tgtEl>
                                          <p:spTgt spid="6">
                                            <p:txEl>
                                              <p:pRg st="3" end="3"/>
                                            </p:txEl>
                                          </p:spTgt>
                                        </p:tgtEl>
                                      </p:cBhvr>
                                    </p:animEffect>
                                    <p:animScale>
                                      <p:cBhvr>
                                        <p:cTn id="21" dur="250" autoRev="1" fill="hold"/>
                                        <p:tgtEl>
                                          <p:spTgt spid="6">
                                            <p:txEl>
                                              <p:pRg st="3" end="3"/>
                                            </p:txEl>
                                          </p:spTgt>
                                        </p:tgtEl>
                                      </p:cBhvr>
                                      <p:by x="105000" y="105000"/>
                                    </p:animScale>
                                  </p:childTnLst>
                                </p:cTn>
                              </p:par>
                              <p:par>
                                <p:cTn id="22" presetID="26" presetClass="emph" presetSubtype="0" fill="hold" nodeType="withEffect">
                                  <p:stCondLst>
                                    <p:cond delay="0"/>
                                  </p:stCondLst>
                                  <p:childTnLst>
                                    <p:animEffect transition="out" filter="fade">
                                      <p:cBhvr>
                                        <p:cTn id="23" dur="500" tmFilter="0, 0; .2, .5; .8, .5; 1, 0"/>
                                        <p:tgtEl>
                                          <p:spTgt spid="6">
                                            <p:txEl>
                                              <p:pRg st="4" end="4"/>
                                            </p:txEl>
                                          </p:spTgt>
                                        </p:tgtEl>
                                      </p:cBhvr>
                                    </p:animEffect>
                                    <p:animScale>
                                      <p:cBhvr>
                                        <p:cTn id="24" dur="250" autoRev="1" fill="hold"/>
                                        <p:tgtEl>
                                          <p:spTgt spid="6">
                                            <p:txEl>
                                              <p:pRg st="4" end="4"/>
                                            </p:txEl>
                                          </p:spTgt>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
                                            <p:txEl>
                                              <p:pRg st="5" end="5"/>
                                            </p:txEl>
                                          </p:spTgt>
                                        </p:tgtEl>
                                      </p:cBhvr>
                                    </p:animEffect>
                                    <p:animScale>
                                      <p:cBhvr>
                                        <p:cTn id="29" dur="250" autoRev="1" fill="hold"/>
                                        <p:tgtEl>
                                          <p:spTgt spid="6">
                                            <p:txEl>
                                              <p:pRg st="5" end="5"/>
                                            </p:txEl>
                                          </p:spTgt>
                                        </p:tgtEl>
                                      </p:cBhvr>
                                      <p:by x="105000" y="105000"/>
                                    </p:animScale>
                                  </p:childTnLst>
                                </p:cTn>
                              </p:par>
                              <p:par>
                                <p:cTn id="30" presetID="26" presetClass="emph" presetSubtype="0" fill="hold" nodeType="withEffect">
                                  <p:stCondLst>
                                    <p:cond delay="0"/>
                                  </p:stCondLst>
                                  <p:childTnLst>
                                    <p:animEffect transition="out" filter="fade">
                                      <p:cBhvr>
                                        <p:cTn id="31" dur="500" tmFilter="0, 0; .2, .5; .8, .5; 1, 0"/>
                                        <p:tgtEl>
                                          <p:spTgt spid="6">
                                            <p:txEl>
                                              <p:pRg st="6" end="6"/>
                                            </p:txEl>
                                          </p:spTgt>
                                        </p:tgtEl>
                                      </p:cBhvr>
                                    </p:animEffect>
                                    <p:animScale>
                                      <p:cBhvr>
                                        <p:cTn id="32" dur="250" autoRev="1" fill="hold"/>
                                        <p:tgtEl>
                                          <p:spTgt spid="6">
                                            <p:txEl>
                                              <p:pRg st="6" end="6"/>
                                            </p:txEl>
                                          </p:spTgt>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6">
                                            <p:txEl>
                                              <p:pRg st="7" end="7"/>
                                            </p:txEl>
                                          </p:spTgt>
                                        </p:tgtEl>
                                      </p:cBhvr>
                                    </p:animEffect>
                                    <p:animScale>
                                      <p:cBhvr>
                                        <p:cTn id="37" dur="250" autoRev="1" fill="hold"/>
                                        <p:tgtEl>
                                          <p:spTgt spid="6">
                                            <p:txEl>
                                              <p:pRg st="7" end="7"/>
                                            </p:txEl>
                                          </p:spTgt>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6">
                                            <p:txEl>
                                              <p:pRg st="8" end="8"/>
                                            </p:txEl>
                                          </p:spTgt>
                                        </p:tgtEl>
                                      </p:cBhvr>
                                    </p:animEffect>
                                    <p:animScale>
                                      <p:cBhvr>
                                        <p:cTn id="40" dur="250" autoRev="1" fill="hold"/>
                                        <p:tgtEl>
                                          <p:spTgt spid="6">
                                            <p:txEl>
                                              <p:pRg st="8" end="8"/>
                                            </p:txEl>
                                          </p:spTgt>
                                        </p:tgtEl>
                                      </p:cBhvr>
                                      <p:by x="105000" y="105000"/>
                                    </p:animScale>
                                  </p:childTnLst>
                                </p:cTn>
                              </p:par>
                              <p:par>
                                <p:cTn id="41" presetID="26" presetClass="emph" presetSubtype="0" fill="hold" nodeType="withEffect">
                                  <p:stCondLst>
                                    <p:cond delay="0"/>
                                  </p:stCondLst>
                                  <p:childTnLst>
                                    <p:animEffect transition="out" filter="fade">
                                      <p:cBhvr>
                                        <p:cTn id="42" dur="500" tmFilter="0, 0; .2, .5; .8, .5; 1, 0"/>
                                        <p:tgtEl>
                                          <p:spTgt spid="6">
                                            <p:txEl>
                                              <p:pRg st="9" end="9"/>
                                            </p:txEl>
                                          </p:spTgt>
                                        </p:tgtEl>
                                      </p:cBhvr>
                                    </p:animEffect>
                                    <p:animScale>
                                      <p:cBhvr>
                                        <p:cTn id="43" dur="250" autoRev="1" fill="hold"/>
                                        <p:tgtEl>
                                          <p:spTgt spid="6">
                                            <p:txEl>
                                              <p:pRg st="9" end="9"/>
                                            </p:txEl>
                                          </p:spTgt>
                                        </p:tgtEl>
                                      </p:cBhvr>
                                      <p:by x="105000" y="105000"/>
                                    </p:animScale>
                                  </p:childTnLst>
                                </p:cTn>
                              </p:par>
                              <p:par>
                                <p:cTn id="44" presetID="26" presetClass="emph" presetSubtype="0" fill="hold" nodeType="withEffect">
                                  <p:stCondLst>
                                    <p:cond delay="0"/>
                                  </p:stCondLst>
                                  <p:childTnLst>
                                    <p:animEffect transition="out" filter="fade">
                                      <p:cBhvr>
                                        <p:cTn id="45" dur="500" tmFilter="0, 0; .2, .5; .8, .5; 1, 0"/>
                                        <p:tgtEl>
                                          <p:spTgt spid="6">
                                            <p:txEl>
                                              <p:pRg st="10" end="10"/>
                                            </p:txEl>
                                          </p:spTgt>
                                        </p:tgtEl>
                                      </p:cBhvr>
                                    </p:animEffect>
                                    <p:animScale>
                                      <p:cBhvr>
                                        <p:cTn id="46" dur="250" autoRev="1" fill="hold"/>
                                        <p:tgtEl>
                                          <p:spTgt spid="6">
                                            <p:txEl>
                                              <p:pRg st="10" end="10"/>
                                            </p:txEl>
                                          </p:spTgt>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6">
                                            <p:txEl>
                                              <p:pRg st="11" end="11"/>
                                            </p:txEl>
                                          </p:spTgt>
                                        </p:tgtEl>
                                      </p:cBhvr>
                                    </p:animEffect>
                                    <p:animScale>
                                      <p:cBhvr>
                                        <p:cTn id="51" dur="250" autoRev="1" fill="hold"/>
                                        <p:tgtEl>
                                          <p:spTgt spid="6">
                                            <p:txEl>
                                              <p:pRg st="11" end="11"/>
                                            </p:txEl>
                                          </p:spTgt>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6">
                                            <p:txEl>
                                              <p:pRg st="12" end="12"/>
                                            </p:txEl>
                                          </p:spTgt>
                                        </p:tgtEl>
                                      </p:cBhvr>
                                    </p:animEffect>
                                    <p:animScale>
                                      <p:cBhvr>
                                        <p:cTn id="56" dur="250" autoRev="1" fill="hold"/>
                                        <p:tgtEl>
                                          <p:spTgt spid="6">
                                            <p:txEl>
                                              <p:pRg st="12" end="12"/>
                                            </p:txEl>
                                          </p:spTgt>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6">
                                            <p:txEl>
                                              <p:pRg st="13" end="13"/>
                                            </p:txEl>
                                          </p:spTgt>
                                        </p:tgtEl>
                                      </p:cBhvr>
                                    </p:animEffect>
                                    <p:animScale>
                                      <p:cBhvr>
                                        <p:cTn id="61" dur="250" autoRev="1" fill="hold"/>
                                        <p:tgtEl>
                                          <p:spTgt spid="6">
                                            <p:txEl>
                                              <p:pRg st="13" end="13"/>
                                            </p:txEl>
                                          </p:spTgt>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6">
                                            <p:txEl>
                                              <p:pRg st="14" end="14"/>
                                            </p:txEl>
                                          </p:spTgt>
                                        </p:tgtEl>
                                      </p:cBhvr>
                                    </p:animEffect>
                                    <p:animScale>
                                      <p:cBhvr>
                                        <p:cTn id="66" dur="250" autoRev="1" fill="hold"/>
                                        <p:tgtEl>
                                          <p:spTgt spid="6">
                                            <p:txEl>
                                              <p:pRg st="14" end="14"/>
                                            </p:txEl>
                                          </p:spTgt>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6">
                                            <p:txEl>
                                              <p:pRg st="15" end="15"/>
                                            </p:txEl>
                                          </p:spTgt>
                                        </p:tgtEl>
                                      </p:cBhvr>
                                    </p:animEffect>
                                    <p:animScale>
                                      <p:cBhvr>
                                        <p:cTn id="71" dur="250" autoRev="1" fill="hold"/>
                                        <p:tgtEl>
                                          <p:spTgt spid="6">
                                            <p:txEl>
                                              <p:pRg st="15" end="15"/>
                                            </p:txEl>
                                          </p:spTgt>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6">
                                            <p:txEl>
                                              <p:pRg st="16" end="16"/>
                                            </p:txEl>
                                          </p:spTgt>
                                        </p:tgtEl>
                                      </p:cBhvr>
                                    </p:animEffect>
                                    <p:animScale>
                                      <p:cBhvr>
                                        <p:cTn id="76" dur="250" autoRev="1" fill="hold"/>
                                        <p:tgtEl>
                                          <p:spTgt spid="6">
                                            <p:txEl>
                                              <p:pRg st="16" end="16"/>
                                            </p:txEl>
                                          </p:spTgt>
                                        </p:tgtEl>
                                      </p:cBhvr>
                                      <p:by x="105000" y="105000"/>
                                    </p:animScale>
                                  </p:childTnLst>
                                </p:cTn>
                              </p:par>
                              <p:par>
                                <p:cTn id="77" presetID="26" presetClass="emph" presetSubtype="0" fill="hold" nodeType="withEffect">
                                  <p:stCondLst>
                                    <p:cond delay="0"/>
                                  </p:stCondLst>
                                  <p:childTnLst>
                                    <p:animEffect transition="out" filter="fade">
                                      <p:cBhvr>
                                        <p:cTn id="78" dur="500" tmFilter="0, 0; .2, .5; .8, .5; 1, 0"/>
                                        <p:tgtEl>
                                          <p:spTgt spid="6">
                                            <p:txEl>
                                              <p:pRg st="17" end="17"/>
                                            </p:txEl>
                                          </p:spTgt>
                                        </p:tgtEl>
                                      </p:cBhvr>
                                    </p:animEffect>
                                    <p:animScale>
                                      <p:cBhvr>
                                        <p:cTn id="79" dur="250" autoRev="1" fill="hold"/>
                                        <p:tgtEl>
                                          <p:spTgt spid="6">
                                            <p:txEl>
                                              <p:pRg st="17" end="17"/>
                                            </p:txEl>
                                          </p:spTgt>
                                        </p:tgtEl>
                                      </p:cBhvr>
                                      <p:by x="105000" y="105000"/>
                                    </p:animScale>
                                  </p:childTnLst>
                                </p:cTn>
                              </p:par>
                              <p:par>
                                <p:cTn id="80" presetID="26" presetClass="emph" presetSubtype="0" fill="hold" nodeType="withEffect">
                                  <p:stCondLst>
                                    <p:cond delay="0"/>
                                  </p:stCondLst>
                                  <p:childTnLst>
                                    <p:animEffect transition="out" filter="fade">
                                      <p:cBhvr>
                                        <p:cTn id="81" dur="500" tmFilter="0, 0; .2, .5; .8, .5; 1, 0"/>
                                        <p:tgtEl>
                                          <p:spTgt spid="6">
                                            <p:txEl>
                                              <p:pRg st="18" end="18"/>
                                            </p:txEl>
                                          </p:spTgt>
                                        </p:tgtEl>
                                      </p:cBhvr>
                                    </p:animEffect>
                                    <p:animScale>
                                      <p:cBhvr>
                                        <p:cTn id="82" dur="250" autoRev="1" fill="hold"/>
                                        <p:tgtEl>
                                          <p:spTgt spid="6">
                                            <p:txEl>
                                              <p:pRg st="18" end="18"/>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226"/>
            <a:ext cx="10235064" cy="6822774"/>
          </a:xfrm>
          <a:prstGeom prst="rect">
            <a:avLst/>
          </a:prstGeom>
        </p:spPr>
      </p:pic>
      <p:sp>
        <p:nvSpPr>
          <p:cNvPr id="2" name="Titel 1"/>
          <p:cNvSpPr>
            <a:spLocks noGrp="1"/>
          </p:cNvSpPr>
          <p:nvPr>
            <p:ph type="title"/>
          </p:nvPr>
        </p:nvSpPr>
        <p:spPr/>
        <p:txBody>
          <a:bodyPr>
            <a:normAutofit/>
          </a:bodyPr>
          <a:lstStyle/>
          <a:p>
            <a:r>
              <a:rPr lang="de-DE" dirty="0" smtClean="0">
                <a:latin typeface="DINPro" pitchFamily="34" charset="0"/>
                <a:cs typeface="DINPro" pitchFamily="34" charset="0"/>
              </a:rPr>
              <a:t>Anwendungen – Produkte</a:t>
            </a:r>
            <a:endParaRPr lang="de-DE" dirty="0">
              <a:latin typeface="DINPro" pitchFamily="34" charset="0"/>
              <a:cs typeface="DINPro" pitchFamily="34" charset="0"/>
            </a:endParaRPr>
          </a:p>
        </p:txBody>
      </p:sp>
      <p:sp>
        <p:nvSpPr>
          <p:cNvPr id="3" name="Inhaltsplatzhalter 2"/>
          <p:cNvSpPr>
            <a:spLocks noGrp="1"/>
          </p:cNvSpPr>
          <p:nvPr>
            <p:ph idx="1"/>
          </p:nvPr>
        </p:nvSpPr>
        <p:spPr/>
        <p:txBody>
          <a:bodyPr>
            <a:normAutofit lnSpcReduction="10000"/>
          </a:bodyPr>
          <a:lstStyle/>
          <a:p>
            <a:r>
              <a:rPr lang="de-DE" dirty="0" smtClean="0">
                <a:latin typeface="DINPro" pitchFamily="34" charset="0"/>
                <a:cs typeface="DINPro" pitchFamily="34" charset="0"/>
              </a:rPr>
              <a:t>Naturziegel aus Hanf und Kalk </a:t>
            </a:r>
          </a:p>
          <a:p>
            <a:r>
              <a:rPr lang="de-DE" dirty="0" smtClean="0">
                <a:latin typeface="DINPro" pitchFamily="34" charset="0"/>
                <a:cs typeface="DINPro" pitchFamily="34" charset="0"/>
              </a:rPr>
              <a:t>Hanf-Kalk Putzsystem (Grundputz, Feinabrieb)</a:t>
            </a:r>
          </a:p>
          <a:p>
            <a:r>
              <a:rPr lang="de-DE" dirty="0" smtClean="0">
                <a:latin typeface="DINPro" pitchFamily="34" charset="0"/>
                <a:cs typeface="DINPro" pitchFamily="34" charset="0"/>
              </a:rPr>
              <a:t>Hanfbeton (Für Wände und Unterböden)</a:t>
            </a:r>
          </a:p>
          <a:p>
            <a:r>
              <a:rPr lang="de-DE" dirty="0" smtClean="0">
                <a:latin typeface="DINPro" pitchFamily="34" charset="0"/>
                <a:cs typeface="DINPro" pitchFamily="34" charset="0"/>
              </a:rPr>
              <a:t>Hanf Trockenschüttung</a:t>
            </a:r>
          </a:p>
          <a:p>
            <a:pPr lvl="1"/>
            <a:endParaRPr lang="de-DE" b="1" dirty="0" smtClean="0">
              <a:latin typeface="DINPro" pitchFamily="34" charset="0"/>
              <a:cs typeface="DINPro" pitchFamily="34" charset="0"/>
            </a:endParaRPr>
          </a:p>
          <a:p>
            <a:pPr lvl="1"/>
            <a:r>
              <a:rPr lang="de-DE" b="1" u="sng" dirty="0" smtClean="0">
                <a:latin typeface="DINPro" pitchFamily="34" charset="0"/>
                <a:cs typeface="DINPro" pitchFamily="34" charset="0"/>
              </a:rPr>
              <a:t>Für Neubauten</a:t>
            </a:r>
          </a:p>
          <a:p>
            <a:pPr lvl="1"/>
            <a:r>
              <a:rPr lang="de-DE" b="1" u="sng" dirty="0" smtClean="0">
                <a:latin typeface="DINPro" pitchFamily="34" charset="0"/>
                <a:cs typeface="DINPro" pitchFamily="34" charset="0"/>
              </a:rPr>
              <a:t>Für Sanierungen </a:t>
            </a:r>
          </a:p>
          <a:p>
            <a:pPr lvl="1"/>
            <a:r>
              <a:rPr lang="de-DE" b="1" u="sng" dirty="0" smtClean="0">
                <a:latin typeface="DINPro" pitchFamily="34" charset="0"/>
                <a:cs typeface="DINPro" pitchFamily="34" charset="0"/>
              </a:rPr>
              <a:t>Für Umbauten</a:t>
            </a:r>
          </a:p>
        </p:txBody>
      </p:sp>
    </p:spTree>
    <p:extLst>
      <p:ext uri="{BB962C8B-B14F-4D97-AF65-F5344CB8AC3E}">
        <p14:creationId xmlns:p14="http://schemas.microsoft.com/office/powerpoint/2010/main" val="556823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1000"/>
                                        <p:tgtEl>
                                          <p:spTgt spid="3">
                                            <p:txEl>
                                              <p:pRg st="6" end="6"/>
                                            </p:txEl>
                                          </p:spTgt>
                                        </p:tgtEl>
                                      </p:cBhvr>
                                    </p:animEffect>
                                    <p:anim calcmode="lin" valueType="num">
                                      <p:cBhvr>
                                        <p:cTn id="3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1000"/>
                                        <p:tgtEl>
                                          <p:spTgt spid="3">
                                            <p:txEl>
                                              <p:pRg st="7" end="7"/>
                                            </p:txEl>
                                          </p:spTgt>
                                        </p:tgtEl>
                                      </p:cBhvr>
                                    </p:animEffect>
                                    <p:anim calcmode="lin" valueType="num">
                                      <p:cBhvr>
                                        <p:cTn id="4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5071"/>
            <a:ext cx="6731481" cy="6763072"/>
          </a:xfrm>
        </p:spPr>
      </p:pic>
    </p:spTree>
    <p:extLst>
      <p:ext uri="{BB962C8B-B14F-4D97-AF65-F5344CB8AC3E}">
        <p14:creationId xmlns:p14="http://schemas.microsoft.com/office/powerpoint/2010/main" val="1433024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Die Zukunft wird grün sein,</a:t>
            </a:r>
            <a:br>
              <a:rPr lang="de-DE" dirty="0" smtClean="0"/>
            </a:br>
            <a:r>
              <a:rPr lang="de-DE" dirty="0" smtClean="0"/>
              <a:t>oder sie wir nicht mehr sein</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844824"/>
            <a:ext cx="7687913" cy="4320480"/>
          </a:xfrm>
          <a:prstGeom prst="rect">
            <a:avLst/>
          </a:prstGeom>
        </p:spPr>
      </p:pic>
    </p:spTree>
    <p:extLst>
      <p:ext uri="{BB962C8B-B14F-4D97-AF65-F5344CB8AC3E}">
        <p14:creationId xmlns:p14="http://schemas.microsoft.com/office/powerpoint/2010/main" val="21405990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609" y="-3555776"/>
            <a:ext cx="15985776" cy="10657184"/>
          </a:xfrm>
          <a:prstGeom prst="rect">
            <a:avLst/>
          </a:prstGeom>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4561" y="3634586"/>
            <a:ext cx="2285511" cy="1049258"/>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4690968"/>
            <a:ext cx="2594879" cy="1773167"/>
          </a:xfrm>
          <a:prstGeom prst="rect">
            <a:avLst/>
          </a:prstGeom>
        </p:spPr>
      </p:pic>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897" y="1716244"/>
            <a:ext cx="1988840" cy="1988840"/>
          </a:xfrm>
          <a:prstGeom prst="rect">
            <a:avLst/>
          </a:prstGeom>
        </p:spPr>
      </p:pic>
      <p:sp>
        <p:nvSpPr>
          <p:cNvPr id="3" name="Titel 2"/>
          <p:cNvSpPr>
            <a:spLocks noGrp="1"/>
          </p:cNvSpPr>
          <p:nvPr>
            <p:ph type="title"/>
          </p:nvPr>
        </p:nvSpPr>
        <p:spPr>
          <a:xfrm>
            <a:off x="866029" y="355329"/>
            <a:ext cx="2098576" cy="1143000"/>
          </a:xfrm>
        </p:spPr>
        <p:txBody>
          <a:bodyPr/>
          <a:lstStyle/>
          <a:p>
            <a:r>
              <a:rPr lang="de-DE" dirty="0" smtClean="0">
                <a:latin typeface="DINPro" pitchFamily="34" charset="0"/>
                <a:cs typeface="DINPro" pitchFamily="34" charset="0"/>
              </a:rPr>
              <a:t>Hanf</a:t>
            </a:r>
            <a:endParaRPr lang="de-DE" dirty="0">
              <a:latin typeface="DINPro" pitchFamily="34" charset="0"/>
              <a:cs typeface="DINPro" pitchFamily="34" charset="0"/>
            </a:endParaRPr>
          </a:p>
        </p:txBody>
      </p:sp>
      <p:sp>
        <p:nvSpPr>
          <p:cNvPr id="4" name="Textfeld 3"/>
          <p:cNvSpPr txBox="1"/>
          <p:nvPr/>
        </p:nvSpPr>
        <p:spPr>
          <a:xfrm>
            <a:off x="2932557" y="1232131"/>
            <a:ext cx="2880320" cy="769441"/>
          </a:xfrm>
          <a:prstGeom prst="rect">
            <a:avLst/>
          </a:prstGeom>
          <a:noFill/>
        </p:spPr>
        <p:txBody>
          <a:bodyPr wrap="square" rtlCol="0">
            <a:spAutoFit/>
          </a:bodyPr>
          <a:lstStyle/>
          <a:p>
            <a:r>
              <a:rPr lang="de-DE" sz="4400" dirty="0" smtClean="0">
                <a:latin typeface="DINPro" pitchFamily="34" charset="0"/>
                <a:cs typeface="DINPro" pitchFamily="34" charset="0"/>
              </a:rPr>
              <a:t>+ Wasser</a:t>
            </a:r>
            <a:endParaRPr lang="de-DE" sz="4400" dirty="0">
              <a:latin typeface="DINPro" pitchFamily="34" charset="0"/>
              <a:cs typeface="DINPro" pitchFamily="34" charset="0"/>
            </a:endParaRPr>
          </a:p>
        </p:txBody>
      </p:sp>
      <p:sp>
        <p:nvSpPr>
          <p:cNvPr id="5" name="Textfeld 4"/>
          <p:cNvSpPr txBox="1"/>
          <p:nvPr/>
        </p:nvSpPr>
        <p:spPr>
          <a:xfrm>
            <a:off x="5207477" y="2204864"/>
            <a:ext cx="3888432" cy="769441"/>
          </a:xfrm>
          <a:prstGeom prst="rect">
            <a:avLst/>
          </a:prstGeom>
          <a:noFill/>
        </p:spPr>
        <p:txBody>
          <a:bodyPr wrap="square" rtlCol="0">
            <a:spAutoFit/>
          </a:bodyPr>
          <a:lstStyle/>
          <a:p>
            <a:r>
              <a:rPr lang="de-DE" sz="4400" dirty="0" smtClean="0">
                <a:latin typeface="DINPro" pitchFamily="34" charset="0"/>
                <a:cs typeface="DINPro" pitchFamily="34" charset="0"/>
              </a:rPr>
              <a:t>+ Naturkalk</a:t>
            </a:r>
          </a:p>
        </p:txBody>
      </p:sp>
    </p:spTree>
    <p:extLst>
      <p:ext uri="{BB962C8B-B14F-4D97-AF65-F5344CB8AC3E}">
        <p14:creationId xmlns:p14="http://schemas.microsoft.com/office/powerpoint/2010/main" val="19039564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16632"/>
            <a:ext cx="8229600" cy="1143000"/>
          </a:xfrm>
        </p:spPr>
        <p:txBody>
          <a:bodyPr/>
          <a:lstStyle/>
          <a:p>
            <a:r>
              <a:rPr lang="de-DE" dirty="0" smtClean="0">
                <a:latin typeface="DINPro" pitchFamily="34" charset="0"/>
                <a:cs typeface="DINPro" pitchFamily="34" charset="0"/>
              </a:rPr>
              <a:t>Vielen Dank!</a:t>
            </a:r>
            <a:endParaRPr lang="de-DE" dirty="0">
              <a:latin typeface="DINPro" pitchFamily="34" charset="0"/>
              <a:cs typeface="DINPro" pitchFamily="34" charset="0"/>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4229" y="1124744"/>
            <a:ext cx="5637705" cy="4071122"/>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776" y="4787652"/>
            <a:ext cx="3316168" cy="2070348"/>
          </a:xfrm>
          <a:prstGeom prst="rect">
            <a:avLst/>
          </a:prstGeom>
        </p:spPr>
      </p:pic>
    </p:spTree>
    <p:extLst>
      <p:ext uri="{BB962C8B-B14F-4D97-AF65-F5344CB8AC3E}">
        <p14:creationId xmlns:p14="http://schemas.microsoft.com/office/powerpoint/2010/main" val="31678619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0649" y="-819472"/>
            <a:ext cx="11666329" cy="7776864"/>
          </a:xfrm>
          <a:prstGeom prst="rect">
            <a:avLst/>
          </a:prstGeom>
        </p:spPr>
      </p:pic>
      <p:sp>
        <p:nvSpPr>
          <p:cNvPr id="2" name="Titel 1"/>
          <p:cNvSpPr>
            <a:spLocks noGrp="1"/>
          </p:cNvSpPr>
          <p:nvPr>
            <p:ph type="title"/>
          </p:nvPr>
        </p:nvSpPr>
        <p:spPr/>
        <p:txBody>
          <a:bodyPr>
            <a:normAutofit fontScale="90000"/>
          </a:bodyPr>
          <a:lstStyle/>
          <a:p>
            <a:r>
              <a:rPr lang="de-DE" dirty="0" smtClean="0">
                <a:latin typeface="DINPro" pitchFamily="34" charset="0"/>
                <a:cs typeface="DINPro" pitchFamily="34" charset="0"/>
              </a:rPr>
              <a:t>Naturziegel </a:t>
            </a:r>
            <a:br>
              <a:rPr lang="de-DE" dirty="0" smtClean="0">
                <a:latin typeface="DINPro" pitchFamily="34" charset="0"/>
                <a:cs typeface="DINPro" pitchFamily="34" charset="0"/>
              </a:rPr>
            </a:br>
            <a:r>
              <a:rPr lang="de-DE" dirty="0" smtClean="0">
                <a:latin typeface="DINPro" pitchFamily="34" charset="0"/>
                <a:cs typeface="DINPro" pitchFamily="34" charset="0"/>
              </a:rPr>
              <a:t>aus Hanf und Kalk</a:t>
            </a:r>
            <a:endParaRPr lang="de-DE" dirty="0">
              <a:latin typeface="DINPro" pitchFamily="34" charset="0"/>
              <a:cs typeface="DINPro" pitchFamily="34" charset="0"/>
            </a:endParaRPr>
          </a:p>
        </p:txBody>
      </p:sp>
      <p:pic>
        <p:nvPicPr>
          <p:cNvPr id="8" name="Inhaltsplatzhalter 7"/>
          <p:cNvPicPr>
            <a:picLocks noGrp="1" noChangeAspect="1"/>
          </p:cNvPicPr>
          <p:nvPr>
            <p:ph idx="1"/>
          </p:nvPr>
        </p:nvPicPr>
        <p:blipFill>
          <a:blip r:embed="rId3" cstate="print">
            <a:extLst>
              <a:ext uri="{BEBA8EAE-BF5A-486C-A8C5-ECC9F3942E4B}">
                <a14:imgProps xmlns:a14="http://schemas.microsoft.com/office/drawing/2010/main">
                  <a14:imgLayer r:embed="rId4">
                    <a14:imgEffect>
                      <a14:backgroundRemoval t="2752" b="98716" l="2541" r="94919"/>
                    </a14:imgEffect>
                  </a14:imgLayer>
                </a14:imgProps>
              </a:ext>
              <a:ext uri="{28A0092B-C50C-407E-A947-70E740481C1C}">
                <a14:useLocalDpi xmlns:a14="http://schemas.microsoft.com/office/drawing/2010/main" val="0"/>
              </a:ext>
            </a:extLst>
          </a:blip>
          <a:stretch>
            <a:fillRect/>
          </a:stretch>
        </p:blipFill>
        <p:spPr>
          <a:xfrm>
            <a:off x="1385141" y="1600200"/>
            <a:ext cx="6373718" cy="4525963"/>
          </a:xfrm>
        </p:spPr>
      </p:pic>
    </p:spTree>
    <p:extLst>
      <p:ext uri="{BB962C8B-B14F-4D97-AF65-F5344CB8AC3E}">
        <p14:creationId xmlns:p14="http://schemas.microsoft.com/office/powerpoint/2010/main" val="1291443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grpId="1" nodeType="click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6" y="-2763958"/>
            <a:ext cx="9168390" cy="13753798"/>
          </a:xfrm>
          <a:prstGeom prst="rect">
            <a:avLst/>
          </a:prstGeom>
        </p:spPr>
      </p:pic>
    </p:spTree>
    <p:extLst>
      <p:ext uri="{BB962C8B-B14F-4D97-AF65-F5344CB8AC3E}">
        <p14:creationId xmlns:p14="http://schemas.microsoft.com/office/powerpoint/2010/main" val="39967249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2406" cy="6858000"/>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240" y="4221088"/>
            <a:ext cx="2169306" cy="2636912"/>
          </a:xfrm>
          <a:prstGeom prst="rect">
            <a:avLst/>
          </a:prstGeom>
        </p:spPr>
      </p:pic>
      <p:sp>
        <p:nvSpPr>
          <p:cNvPr id="2" name="Titel 1"/>
          <p:cNvSpPr>
            <a:spLocks noGrp="1"/>
          </p:cNvSpPr>
          <p:nvPr>
            <p:ph type="title"/>
          </p:nvPr>
        </p:nvSpPr>
        <p:spPr/>
        <p:txBody>
          <a:bodyPr>
            <a:normAutofit fontScale="90000"/>
          </a:bodyPr>
          <a:lstStyle/>
          <a:p>
            <a:r>
              <a:rPr lang="de-DE" dirty="0" smtClean="0">
                <a:latin typeface="DINPro" pitchFamily="34" charset="0"/>
                <a:cs typeface="DINPro" pitchFamily="34" charset="0"/>
              </a:rPr>
              <a:t>CO² negativ</a:t>
            </a:r>
            <a:br>
              <a:rPr lang="de-DE" dirty="0" smtClean="0">
                <a:latin typeface="DINPro" pitchFamily="34" charset="0"/>
                <a:cs typeface="DINPro" pitchFamily="34" charset="0"/>
              </a:rPr>
            </a:br>
            <a:r>
              <a:rPr lang="de-DE" dirty="0" smtClean="0">
                <a:latin typeface="DINPro" pitchFamily="34" charset="0"/>
                <a:cs typeface="DINPro" pitchFamily="34" charset="0"/>
              </a:rPr>
              <a:t>100 % Natur ohne Kompromisse</a:t>
            </a:r>
            <a:endParaRPr lang="de-DE" dirty="0">
              <a:latin typeface="DINPro" pitchFamily="34" charset="0"/>
              <a:cs typeface="DINPro" pitchFamily="34" charset="0"/>
            </a:endParaRPr>
          </a:p>
        </p:txBody>
      </p:sp>
      <p:sp>
        <p:nvSpPr>
          <p:cNvPr id="3" name="Inhaltsplatzhalter 2"/>
          <p:cNvSpPr>
            <a:spLocks noGrp="1"/>
          </p:cNvSpPr>
          <p:nvPr>
            <p:ph idx="1"/>
          </p:nvPr>
        </p:nvSpPr>
        <p:spPr>
          <a:xfrm>
            <a:off x="107504" y="1628800"/>
            <a:ext cx="8229600" cy="4525963"/>
          </a:xfrm>
        </p:spPr>
        <p:txBody>
          <a:bodyPr>
            <a:normAutofit fontScale="92500" lnSpcReduction="10000"/>
          </a:bodyPr>
          <a:lstStyle/>
          <a:p>
            <a:r>
              <a:rPr lang="de-DE" dirty="0" err="1" smtClean="0">
                <a:latin typeface="DINPro" pitchFamily="34" charset="0"/>
                <a:cs typeface="DINPro" pitchFamily="34" charset="0"/>
              </a:rPr>
              <a:t>Nutzhanf</a:t>
            </a:r>
            <a:r>
              <a:rPr lang="de-DE" dirty="0" smtClean="0">
                <a:latin typeface="DINPro" pitchFamily="34" charset="0"/>
                <a:cs typeface="DINPro" pitchFamily="34" charset="0"/>
              </a:rPr>
              <a:t> wächst ca. 50x schneller als Holz</a:t>
            </a:r>
          </a:p>
          <a:p>
            <a:r>
              <a:rPr lang="de-DE" dirty="0" err="1" smtClean="0">
                <a:latin typeface="DINPro" pitchFamily="34" charset="0"/>
                <a:cs typeface="DINPro" pitchFamily="34" charset="0"/>
              </a:rPr>
              <a:t>Nutzhanf</a:t>
            </a:r>
            <a:r>
              <a:rPr lang="de-DE" dirty="0" smtClean="0">
                <a:latin typeface="DINPro" pitchFamily="34" charset="0"/>
                <a:cs typeface="DINPro" pitchFamily="34" charset="0"/>
              </a:rPr>
              <a:t> wächst auch in der Schweiz</a:t>
            </a:r>
          </a:p>
          <a:p>
            <a:r>
              <a:rPr lang="de-DE" dirty="0" smtClean="0">
                <a:latin typeface="DINPro" pitchFamily="34" charset="0"/>
                <a:cs typeface="DINPro" pitchFamily="34" charset="0"/>
              </a:rPr>
              <a:t>Bodenregenerierend</a:t>
            </a:r>
          </a:p>
          <a:p>
            <a:r>
              <a:rPr lang="de-DE" dirty="0" smtClean="0">
                <a:latin typeface="DINPro" pitchFamily="34" charset="0"/>
                <a:cs typeface="DINPro" pitchFamily="34" charset="0"/>
              </a:rPr>
              <a:t>Wächst ohne jegliche Pestizide</a:t>
            </a:r>
          </a:p>
          <a:p>
            <a:r>
              <a:rPr lang="de-DE" dirty="0" smtClean="0">
                <a:latin typeface="DINPro" pitchFamily="34" charset="0"/>
                <a:cs typeface="DINPro" pitchFamily="34" charset="0"/>
              </a:rPr>
              <a:t>Deckt menschliche Grundbedürfnisse</a:t>
            </a:r>
          </a:p>
          <a:p>
            <a:pPr lvl="1"/>
            <a:r>
              <a:rPr lang="de-DE" b="1" dirty="0" smtClean="0">
                <a:latin typeface="DINPro" pitchFamily="34" charset="0"/>
                <a:cs typeface="DINPro" pitchFamily="34" charset="0"/>
              </a:rPr>
              <a:t>Aus den Samen entstehen Lebensmittel</a:t>
            </a:r>
          </a:p>
          <a:p>
            <a:pPr lvl="1"/>
            <a:r>
              <a:rPr lang="de-DE" b="1" dirty="0" smtClean="0">
                <a:latin typeface="DINPro" pitchFamily="34" charset="0"/>
                <a:cs typeface="DINPro" pitchFamily="34" charset="0"/>
              </a:rPr>
              <a:t>Aus der Faser Textilien</a:t>
            </a:r>
          </a:p>
          <a:p>
            <a:pPr lvl="1"/>
            <a:r>
              <a:rPr lang="de-DE" b="1" dirty="0" smtClean="0">
                <a:latin typeface="DINPro" pitchFamily="34" charset="0"/>
                <a:cs typeface="DINPro" pitchFamily="34" charset="0"/>
              </a:rPr>
              <a:t>Aus dem Holz Naturziegel</a:t>
            </a:r>
          </a:p>
          <a:p>
            <a:pPr lvl="1"/>
            <a:r>
              <a:rPr lang="de-DE" b="1" dirty="0" smtClean="0">
                <a:latin typeface="DINPro" pitchFamily="34" charset="0"/>
                <a:cs typeface="DINPro" pitchFamily="34" charset="0"/>
              </a:rPr>
              <a:t>Aus den Blüten Medizin</a:t>
            </a:r>
            <a:endParaRPr lang="de-DE" b="1" dirty="0">
              <a:latin typeface="DINPro" pitchFamily="34" charset="0"/>
              <a:cs typeface="DINPro" pitchFamily="34" charset="0"/>
            </a:endParaRPr>
          </a:p>
        </p:txBody>
      </p:sp>
    </p:spTree>
    <p:extLst>
      <p:ext uri="{BB962C8B-B14F-4D97-AF65-F5344CB8AC3E}">
        <p14:creationId xmlns:p14="http://schemas.microsoft.com/office/powerpoint/2010/main" val="3794727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par>
                                <p:cTn id="38" presetID="53" presetClass="entr" presetSubtype="16"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p:cTn id="4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2" dur="500"/>
                                        <p:tgtEl>
                                          <p:spTgt spid="3">
                                            <p:txEl>
                                              <p:pRg st="6" end="6"/>
                                            </p:txEl>
                                          </p:spTgt>
                                        </p:tgtEl>
                                      </p:cBhvr>
                                    </p:animEffect>
                                  </p:childTnLst>
                                </p:cTn>
                              </p:par>
                              <p:par>
                                <p:cTn id="43" presetID="53" presetClass="entr" presetSubtype="16"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p:cTn id="45"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6"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7" dur="500"/>
                                        <p:tgtEl>
                                          <p:spTgt spid="3">
                                            <p:txEl>
                                              <p:pRg st="7" end="7"/>
                                            </p:txEl>
                                          </p:spTgt>
                                        </p:tgtEl>
                                      </p:cBhvr>
                                    </p:animEffect>
                                  </p:childTnLst>
                                </p:cTn>
                              </p:par>
                              <p:par>
                                <p:cTn id="48" presetID="53" presetClass="entr" presetSubtype="16" fill="hold"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 calcmode="lin" valueType="num">
                                      <p:cBhvr>
                                        <p:cTn id="50"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mph" presetSubtype="0" fill="hold" grpId="0" nodeType="clickEffect">
                                  <p:stCondLst>
                                    <p:cond delay="0"/>
                                  </p:stCondLst>
                                  <p:childTnLst>
                                    <p:animEffect transition="out" filter="fade">
                                      <p:cBhvr>
                                        <p:cTn id="56" dur="500" tmFilter="0, 0; .2, .5; .8, .5; 1, 0"/>
                                        <p:tgtEl>
                                          <p:spTgt spid="2"/>
                                        </p:tgtEl>
                                      </p:cBhvr>
                                    </p:animEffect>
                                    <p:animScale>
                                      <p:cBhvr>
                                        <p:cTn id="5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39"/>
            <a:ext cx="11666325" cy="7776864"/>
          </a:xfrm>
          <a:prstGeom prst="rect">
            <a:avLst/>
          </a:prstGeom>
        </p:spPr>
      </p:pic>
      <p:sp>
        <p:nvSpPr>
          <p:cNvPr id="2" name="Titel 1"/>
          <p:cNvSpPr>
            <a:spLocks noGrp="1"/>
          </p:cNvSpPr>
          <p:nvPr>
            <p:ph type="title"/>
          </p:nvPr>
        </p:nvSpPr>
        <p:spPr>
          <a:xfrm>
            <a:off x="251520" y="-171400"/>
            <a:ext cx="8229600" cy="1143000"/>
          </a:xfrm>
        </p:spPr>
        <p:txBody>
          <a:bodyPr/>
          <a:lstStyle/>
          <a:p>
            <a:r>
              <a:rPr lang="de-DE" dirty="0" smtClean="0">
                <a:latin typeface="DINPro" pitchFamily="34" charset="0"/>
                <a:cs typeface="DINPro" pitchFamily="34" charset="0"/>
              </a:rPr>
              <a:t>Multitalent</a:t>
            </a:r>
            <a:endParaRPr lang="de-DE" dirty="0">
              <a:latin typeface="DINPro" pitchFamily="34" charset="0"/>
              <a:cs typeface="DINPro" pitchFamily="34" charset="0"/>
            </a:endParaRPr>
          </a:p>
        </p:txBody>
      </p:sp>
      <p:sp>
        <p:nvSpPr>
          <p:cNvPr id="3" name="Inhaltsplatzhalter 2"/>
          <p:cNvSpPr>
            <a:spLocks noGrp="1"/>
          </p:cNvSpPr>
          <p:nvPr>
            <p:ph idx="1"/>
          </p:nvPr>
        </p:nvSpPr>
        <p:spPr>
          <a:xfrm>
            <a:off x="906048" y="1412776"/>
            <a:ext cx="8634504" cy="4896544"/>
          </a:xfrm>
        </p:spPr>
        <p:txBody>
          <a:bodyPr>
            <a:normAutofit fontScale="92500" lnSpcReduction="10000"/>
          </a:bodyPr>
          <a:lstStyle/>
          <a:p>
            <a:r>
              <a:rPr lang="de-DE" sz="2800" dirty="0" smtClean="0">
                <a:latin typeface="DINPro" pitchFamily="34" charset="0"/>
                <a:cs typeface="DINPro" pitchFamily="34" charset="0"/>
              </a:rPr>
              <a:t>Wärmedämmung, Wärmespeicher, Wärmereflektion</a:t>
            </a:r>
          </a:p>
          <a:p>
            <a:r>
              <a:rPr lang="de-DE" sz="2800" dirty="0" smtClean="0">
                <a:latin typeface="DINPro" pitchFamily="34" charset="0"/>
                <a:cs typeface="DINPro" pitchFamily="34" charset="0"/>
              </a:rPr>
              <a:t>Schalldämmung, Akustikregulation</a:t>
            </a:r>
          </a:p>
          <a:p>
            <a:r>
              <a:rPr lang="de-DE" sz="2800" dirty="0" smtClean="0">
                <a:latin typeface="DINPro" pitchFamily="34" charset="0"/>
                <a:cs typeface="DINPro" pitchFamily="34" charset="0"/>
              </a:rPr>
              <a:t>Monolithische Bauweise </a:t>
            </a:r>
            <a:endParaRPr lang="de-DE" sz="2800" dirty="0">
              <a:latin typeface="DINPro" pitchFamily="34" charset="0"/>
              <a:cs typeface="DINPro" pitchFamily="34" charset="0"/>
              <a:sym typeface="Wingdings" panose="05000000000000000000" pitchFamily="2" charset="2"/>
            </a:endParaRPr>
          </a:p>
          <a:p>
            <a:r>
              <a:rPr lang="de-DE" sz="2800" dirty="0" smtClean="0">
                <a:latin typeface="DINPro" pitchFamily="34" charset="0"/>
                <a:cs typeface="DINPro" pitchFamily="34" charset="0"/>
                <a:sym typeface="Wingdings" panose="05000000000000000000" pitchFamily="2" charset="2"/>
              </a:rPr>
              <a:t>Langlebigkeit</a:t>
            </a:r>
          </a:p>
          <a:p>
            <a:r>
              <a:rPr lang="de-DE" sz="2800" dirty="0" smtClean="0">
                <a:latin typeface="DINPro" pitchFamily="34" charset="0"/>
                <a:cs typeface="DINPro" pitchFamily="34" charset="0"/>
                <a:sym typeface="Wingdings" panose="05000000000000000000" pitchFamily="2" charset="2"/>
              </a:rPr>
              <a:t>nicht brennbar</a:t>
            </a:r>
          </a:p>
          <a:p>
            <a:r>
              <a:rPr lang="de-DE" sz="2800" dirty="0" smtClean="0">
                <a:latin typeface="DINPro" pitchFamily="34" charset="0"/>
                <a:cs typeface="DINPro" pitchFamily="34" charset="0"/>
                <a:sym typeface="Wingdings" panose="05000000000000000000" pitchFamily="2" charset="2"/>
              </a:rPr>
              <a:t>Luftfeuchtigkeitsregulation</a:t>
            </a:r>
          </a:p>
          <a:p>
            <a:r>
              <a:rPr lang="de-DE" sz="2800" dirty="0" smtClean="0">
                <a:latin typeface="DINPro" pitchFamily="34" charset="0"/>
                <a:cs typeface="DINPro" pitchFamily="34" charset="0"/>
                <a:sym typeface="Wingdings" panose="05000000000000000000" pitchFamily="2" charset="2"/>
              </a:rPr>
              <a:t>Luftionisation</a:t>
            </a:r>
          </a:p>
          <a:p>
            <a:r>
              <a:rPr lang="de-DE" sz="2800" dirty="0" smtClean="0">
                <a:latin typeface="DINPro" pitchFamily="34" charset="0"/>
                <a:cs typeface="DINPro" pitchFamily="34" charset="0"/>
                <a:sym typeface="Wingdings" panose="05000000000000000000" pitchFamily="2" charset="2"/>
              </a:rPr>
              <a:t>Schimmel unterbindend</a:t>
            </a:r>
          </a:p>
          <a:p>
            <a:r>
              <a:rPr lang="de-DE" sz="2800" dirty="0" smtClean="0">
                <a:latin typeface="DINPro" pitchFamily="34" charset="0"/>
                <a:cs typeface="DINPro" pitchFamily="34" charset="0"/>
                <a:sym typeface="Wingdings" panose="05000000000000000000" pitchFamily="2" charset="2"/>
              </a:rPr>
              <a:t>Nagetier-, Ungeziefer resistent</a:t>
            </a:r>
          </a:p>
          <a:p>
            <a:r>
              <a:rPr lang="de-DE" sz="2800" dirty="0" smtClean="0">
                <a:latin typeface="DINPro" pitchFamily="34" charset="0"/>
                <a:cs typeface="DINPro" pitchFamily="34" charset="0"/>
                <a:sym typeface="Wingdings" panose="05000000000000000000" pitchFamily="2" charset="2"/>
              </a:rPr>
              <a:t>CO² negativ, 100% Natur ohne Kompromisse</a:t>
            </a:r>
          </a:p>
          <a:p>
            <a:r>
              <a:rPr lang="de-DE" sz="2800" dirty="0" smtClean="0">
                <a:latin typeface="DINPro" pitchFamily="34" charset="0"/>
                <a:cs typeface="DINPro" pitchFamily="34" charset="0"/>
                <a:sym typeface="Wingdings" panose="05000000000000000000" pitchFamily="2" charset="2"/>
              </a:rPr>
              <a:t>100 % kompostier- oder recycle bar</a:t>
            </a:r>
          </a:p>
          <a:p>
            <a:endParaRPr lang="de-DE" sz="2800" b="1" dirty="0" smtClean="0">
              <a:latin typeface="DINPro" pitchFamily="34" charset="0"/>
              <a:cs typeface="DINPro" pitchFamily="34" charset="0"/>
              <a:sym typeface="Wingdings" panose="05000000000000000000" pitchFamily="2" charset="2"/>
            </a:endParaRPr>
          </a:p>
        </p:txBody>
      </p:sp>
    </p:spTree>
    <p:extLst>
      <p:ext uri="{BB962C8B-B14F-4D97-AF65-F5344CB8AC3E}">
        <p14:creationId xmlns:p14="http://schemas.microsoft.com/office/powerpoint/2010/main" val="1320154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66" y="0"/>
            <a:ext cx="9100868" cy="6858000"/>
          </a:xfrm>
          <a:prstGeom prst="rect">
            <a:avLst/>
          </a:prstGeom>
        </p:spPr>
      </p:pic>
      <p:sp>
        <p:nvSpPr>
          <p:cNvPr id="2" name="Titel 1"/>
          <p:cNvSpPr>
            <a:spLocks noGrp="1"/>
          </p:cNvSpPr>
          <p:nvPr>
            <p:ph type="title"/>
          </p:nvPr>
        </p:nvSpPr>
        <p:spPr/>
        <p:txBody>
          <a:bodyPr/>
          <a:lstStyle/>
          <a:p>
            <a:r>
              <a:rPr lang="de-DE" dirty="0" smtClean="0">
                <a:latin typeface="DINPro" pitchFamily="34" charset="0"/>
                <a:cs typeface="DINPro" pitchFamily="34" charset="0"/>
              </a:rPr>
              <a:t>Gesundheit</a:t>
            </a:r>
            <a:endParaRPr lang="de-DE" dirty="0">
              <a:latin typeface="DINPro" pitchFamily="34" charset="0"/>
              <a:cs typeface="DINPro" pitchFamily="34" charset="0"/>
            </a:endParaRPr>
          </a:p>
        </p:txBody>
      </p:sp>
      <p:sp>
        <p:nvSpPr>
          <p:cNvPr id="3" name="Inhaltsplatzhalter 2"/>
          <p:cNvSpPr>
            <a:spLocks noGrp="1"/>
          </p:cNvSpPr>
          <p:nvPr>
            <p:ph idx="1"/>
          </p:nvPr>
        </p:nvSpPr>
        <p:spPr/>
        <p:txBody>
          <a:bodyPr>
            <a:normAutofit fontScale="77500" lnSpcReduction="20000"/>
          </a:bodyPr>
          <a:lstStyle/>
          <a:p>
            <a:r>
              <a:rPr lang="de-DE" i="1" dirty="0" smtClean="0">
                <a:latin typeface="DINPro" pitchFamily="34" charset="0"/>
                <a:cs typeface="DINPro" pitchFamily="34" charset="0"/>
              </a:rPr>
              <a:t>„Die </a:t>
            </a:r>
            <a:r>
              <a:rPr lang="de-DE" i="1" dirty="0">
                <a:latin typeface="DINPro" pitchFamily="34" charset="0"/>
                <a:cs typeface="DINPro" pitchFamily="34" charset="0"/>
              </a:rPr>
              <a:t>Wirkung von reiner, ionisierter Raumluft ist eines </a:t>
            </a:r>
            <a:r>
              <a:rPr lang="de-DE" i="1" dirty="0" smtClean="0">
                <a:latin typeface="DINPro" pitchFamily="34" charset="0"/>
                <a:cs typeface="DINPro" pitchFamily="34" charset="0"/>
              </a:rPr>
              <a:t>der großen </a:t>
            </a:r>
            <a:r>
              <a:rPr lang="de-DE" i="1" dirty="0">
                <a:latin typeface="DINPro" pitchFamily="34" charset="0"/>
                <a:cs typeface="DINPro" pitchFamily="34" charset="0"/>
              </a:rPr>
              <a:t>Fundamente unsrer Gesundheit. </a:t>
            </a:r>
            <a:r>
              <a:rPr lang="de-DE" i="1" dirty="0" smtClean="0">
                <a:latin typeface="DINPro" pitchFamily="34" charset="0"/>
                <a:cs typeface="DINPro" pitchFamily="34" charset="0"/>
              </a:rPr>
              <a:t>Jeder kennt </a:t>
            </a:r>
            <a:r>
              <a:rPr lang="de-DE" i="1" dirty="0">
                <a:latin typeface="DINPro" pitchFamily="34" charset="0"/>
                <a:cs typeface="DINPro" pitchFamily="34" charset="0"/>
              </a:rPr>
              <a:t>die Wirkung von belebender Luft im Wald und am </a:t>
            </a:r>
            <a:r>
              <a:rPr lang="de-DE" i="1" dirty="0" smtClean="0">
                <a:latin typeface="DINPro" pitchFamily="34" charset="0"/>
                <a:cs typeface="DINPro" pitchFamily="34" charset="0"/>
              </a:rPr>
              <a:t>Meer. Alte </a:t>
            </a:r>
            <a:r>
              <a:rPr lang="de-DE" i="1" dirty="0">
                <a:latin typeface="DINPro" pitchFamily="34" charset="0"/>
                <a:cs typeface="DINPro" pitchFamily="34" charset="0"/>
              </a:rPr>
              <a:t>Kulturen wussten noch gut Bescheid um die Wirkung der Atemluft, </a:t>
            </a:r>
            <a:r>
              <a:rPr lang="de-DE" i="1" dirty="0" smtClean="0">
                <a:latin typeface="DINPro" pitchFamily="34" charset="0"/>
                <a:cs typeface="DINPro" pitchFamily="34" charset="0"/>
              </a:rPr>
              <a:t>heutzutage wird </a:t>
            </a:r>
            <a:r>
              <a:rPr lang="de-DE" i="1" dirty="0">
                <a:latin typeface="DINPro" pitchFamily="34" charset="0"/>
                <a:cs typeface="DINPro" pitchFamily="34" charset="0"/>
              </a:rPr>
              <a:t>dies oft massiv unterschätzt. In den eigenen 4 Wänden haben wir selbst </a:t>
            </a:r>
            <a:r>
              <a:rPr lang="de-DE" i="1" dirty="0" smtClean="0">
                <a:latin typeface="DINPro" pitchFamily="34" charset="0"/>
                <a:cs typeface="DINPro" pitchFamily="34" charset="0"/>
              </a:rPr>
              <a:t>die Möglichkeit </a:t>
            </a:r>
            <a:r>
              <a:rPr lang="de-DE" i="1" dirty="0">
                <a:latin typeface="DINPro" pitchFamily="34" charset="0"/>
                <a:cs typeface="DINPro" pitchFamily="34" charset="0"/>
              </a:rPr>
              <a:t>der Gesundheit positive Inputs zu geben, dort verbringen wir einen </a:t>
            </a:r>
            <a:r>
              <a:rPr lang="de-DE" i="1" dirty="0" smtClean="0">
                <a:latin typeface="DINPro" pitchFamily="34" charset="0"/>
                <a:cs typeface="DINPro" pitchFamily="34" charset="0"/>
              </a:rPr>
              <a:t>großen </a:t>
            </a:r>
            <a:r>
              <a:rPr lang="de-DE" i="1" dirty="0">
                <a:latin typeface="DINPro" pitchFamily="34" charset="0"/>
                <a:cs typeface="DINPro" pitchFamily="34" charset="0"/>
              </a:rPr>
              <a:t>Teil unseres Lebens, dort schlafen wir zur Regeneration. </a:t>
            </a:r>
            <a:r>
              <a:rPr lang="de-DE" i="1" dirty="0" smtClean="0">
                <a:latin typeface="DINPro" pitchFamily="34" charset="0"/>
                <a:cs typeface="DINPro" pitchFamily="34" charset="0"/>
              </a:rPr>
              <a:t>Das </a:t>
            </a:r>
            <a:r>
              <a:rPr lang="de-DE" i="1" dirty="0">
                <a:latin typeface="DINPro" pitchFamily="34" charset="0"/>
                <a:cs typeface="DINPro" pitchFamily="34" charset="0"/>
              </a:rPr>
              <a:t>Haus sollte </a:t>
            </a:r>
            <a:r>
              <a:rPr lang="de-DE" i="1" dirty="0" smtClean="0">
                <a:latin typeface="DINPro" pitchFamily="34" charset="0"/>
                <a:cs typeface="DINPro" pitchFamily="34" charset="0"/>
              </a:rPr>
              <a:t>wie eine </a:t>
            </a:r>
            <a:r>
              <a:rPr lang="de-DE" i="1" dirty="0">
                <a:latin typeface="DINPro" pitchFamily="34" charset="0"/>
                <a:cs typeface="DINPro" pitchFamily="34" charset="0"/>
              </a:rPr>
              <a:t>dritte Haut sein, </a:t>
            </a:r>
            <a:r>
              <a:rPr lang="de-DE" i="1" dirty="0" smtClean="0">
                <a:latin typeface="DINPro" pitchFamily="34" charset="0"/>
                <a:cs typeface="DINPro" pitchFamily="34" charset="0"/>
              </a:rPr>
              <a:t>uns schützen </a:t>
            </a:r>
            <a:r>
              <a:rPr lang="de-DE" i="1" dirty="0">
                <a:latin typeface="DINPro" pitchFamily="34" charset="0"/>
                <a:cs typeface="DINPro" pitchFamily="34" charset="0"/>
              </a:rPr>
              <a:t>und einhüllen</a:t>
            </a:r>
            <a:r>
              <a:rPr lang="de-DE" i="1" dirty="0" smtClean="0">
                <a:latin typeface="DINPro" pitchFamily="34" charset="0"/>
                <a:cs typeface="DINPro" pitchFamily="34" charset="0"/>
              </a:rPr>
              <a:t>.“</a:t>
            </a:r>
            <a:r>
              <a:rPr lang="de-DE" i="1" dirty="0">
                <a:latin typeface="DINPro" pitchFamily="34" charset="0"/>
                <a:cs typeface="DINPro" pitchFamily="34" charset="0"/>
              </a:rPr>
              <a:t/>
            </a:r>
            <a:br>
              <a:rPr lang="de-DE" i="1" dirty="0">
                <a:latin typeface="DINPro" pitchFamily="34" charset="0"/>
                <a:cs typeface="DINPro" pitchFamily="34" charset="0"/>
              </a:rPr>
            </a:br>
            <a:endParaRPr lang="de-DE" i="1" dirty="0" smtClean="0">
              <a:latin typeface="DINPro" pitchFamily="34" charset="0"/>
              <a:cs typeface="DINPro" pitchFamily="34" charset="0"/>
            </a:endParaRPr>
          </a:p>
          <a:p>
            <a:pPr marL="0" indent="0">
              <a:buNone/>
            </a:pPr>
            <a:r>
              <a:rPr lang="de-DE" dirty="0">
                <a:latin typeface="DINPro" pitchFamily="34" charset="0"/>
                <a:cs typeface="DINPro" pitchFamily="34" charset="0"/>
              </a:rPr>
              <a:t> </a:t>
            </a:r>
            <a:r>
              <a:rPr lang="de-DE" dirty="0" smtClean="0">
                <a:latin typeface="DINPro" pitchFamily="34" charset="0"/>
                <a:cs typeface="DINPro" pitchFamily="34" charset="0"/>
              </a:rPr>
              <a:t>    Dr</a:t>
            </a:r>
            <a:r>
              <a:rPr lang="de-DE" dirty="0">
                <a:latin typeface="DINPro" pitchFamily="34" charset="0"/>
                <a:cs typeface="DINPro" pitchFamily="34" charset="0"/>
              </a:rPr>
              <a:t>. med. Waltraud Lun</a:t>
            </a:r>
          </a:p>
          <a:p>
            <a:endParaRPr lang="de-DE" dirty="0"/>
          </a:p>
        </p:txBody>
      </p:sp>
    </p:spTree>
    <p:extLst>
      <p:ext uri="{BB962C8B-B14F-4D97-AF65-F5344CB8AC3E}">
        <p14:creationId xmlns:p14="http://schemas.microsoft.com/office/powerpoint/2010/main" val="24339332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DINPro" pitchFamily="34" charset="0"/>
                <a:cs typeface="DINPro" pitchFamily="34" charset="0"/>
              </a:rPr>
              <a:t>Ionisierung* – Gerüche-Giftstoffe</a:t>
            </a:r>
            <a:endParaRPr lang="de-DE" dirty="0">
              <a:latin typeface="DINPro" pitchFamily="34" charset="0"/>
              <a:cs typeface="DINPro" pitchFamily="34" charset="0"/>
            </a:endParaRPr>
          </a:p>
        </p:txBody>
      </p:sp>
      <p:sp>
        <p:nvSpPr>
          <p:cNvPr id="3" name="Inhaltsplatzhalter 2"/>
          <p:cNvSpPr>
            <a:spLocks noGrp="1"/>
          </p:cNvSpPr>
          <p:nvPr>
            <p:ph idx="1"/>
          </p:nvPr>
        </p:nvSpPr>
        <p:spPr>
          <a:xfrm>
            <a:off x="3917968" y="1600201"/>
            <a:ext cx="4768832" cy="3340967"/>
          </a:xfrm>
        </p:spPr>
        <p:txBody>
          <a:bodyPr>
            <a:normAutofit fontScale="62500" lnSpcReduction="20000"/>
          </a:bodyPr>
          <a:lstStyle/>
          <a:p>
            <a:r>
              <a:rPr lang="de-DE" dirty="0" smtClean="0">
                <a:latin typeface="DINPro" pitchFamily="34" charset="0"/>
                <a:cs typeface="DINPro" pitchFamily="34" charset="0"/>
              </a:rPr>
              <a:t>Gerüche – Giftstoffe</a:t>
            </a:r>
          </a:p>
          <a:p>
            <a:pPr marL="457200" lvl="1" indent="0">
              <a:buNone/>
            </a:pPr>
            <a:r>
              <a:rPr lang="de-DE" dirty="0" smtClean="0">
                <a:latin typeface="DINPro" pitchFamily="34" charset="0"/>
                <a:cs typeface="DINPro" pitchFamily="34" charset="0"/>
              </a:rPr>
              <a:t>Naturziegel sind in der Lage anhaltende Geruchsmoleküle abzubauen in dem sie diese aufnehmen und spalten. Es kommt zu einer Verkürzung der Geruchswahrnehmung. Abgelagerte Geruchsmoleküle werden nur langsam wieder an die Umgebungsluft abgegeben und somit kaum mehr wahrgenommen.</a:t>
            </a:r>
          </a:p>
          <a:p>
            <a:pPr marL="457200" lvl="1" indent="0">
              <a:buNone/>
            </a:pPr>
            <a:endParaRPr lang="de-DE" dirty="0">
              <a:latin typeface="DINPro" pitchFamily="34" charset="0"/>
              <a:cs typeface="DINPro" pitchFamily="34" charset="0"/>
            </a:endParaRPr>
          </a:p>
          <a:p>
            <a:pPr marL="457200" lvl="1" indent="0">
              <a:buNone/>
            </a:pPr>
            <a:r>
              <a:rPr lang="de-DE" sz="1800" i="1" dirty="0" smtClean="0">
                <a:latin typeface="DINPro" pitchFamily="34" charset="0"/>
                <a:cs typeface="DINPro" pitchFamily="34" charset="0"/>
              </a:rPr>
              <a:t>*besonders wirksam, Zertifiziert und </a:t>
            </a:r>
            <a:r>
              <a:rPr lang="de-DE" sz="1800" i="1" dirty="0" err="1" smtClean="0">
                <a:latin typeface="DINPro" pitchFamily="34" charset="0"/>
                <a:cs typeface="DINPro" pitchFamily="34" charset="0"/>
              </a:rPr>
              <a:t>gepfrüft</a:t>
            </a:r>
            <a:r>
              <a:rPr lang="de-DE" sz="1800" i="1" dirty="0" smtClean="0">
                <a:latin typeface="DINPro" pitchFamily="34" charset="0"/>
                <a:cs typeface="DINPro" pitchFamily="34" charset="0"/>
              </a:rPr>
              <a:t> im Paket mit der ionisierenden Wandfarbe</a:t>
            </a:r>
            <a:endParaRPr lang="de-DE" sz="1800" i="1" dirty="0">
              <a:latin typeface="DINPro" pitchFamily="34" charset="0"/>
              <a:cs typeface="DINPro" pitchFamily="34" charset="0"/>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628800"/>
            <a:ext cx="3091114" cy="3096344"/>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4941168"/>
            <a:ext cx="4208770" cy="1584176"/>
          </a:xfrm>
          <a:prstGeom prst="rect">
            <a:avLst/>
          </a:prstGeom>
        </p:spPr>
      </p:pic>
    </p:spTree>
    <p:extLst>
      <p:ext uri="{BB962C8B-B14F-4D97-AF65-F5344CB8AC3E}">
        <p14:creationId xmlns:p14="http://schemas.microsoft.com/office/powerpoint/2010/main" val="28284238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196752"/>
            <a:ext cx="7165444" cy="5661248"/>
          </a:xfrm>
          <a:prstGeom prst="rect">
            <a:avLst/>
          </a:prstGeom>
        </p:spPr>
      </p:pic>
      <p:sp>
        <p:nvSpPr>
          <p:cNvPr id="7" name="Inhaltsplatzhalter 6"/>
          <p:cNvSpPr>
            <a:spLocks noGrp="1"/>
          </p:cNvSpPr>
          <p:nvPr>
            <p:ph idx="1"/>
          </p:nvPr>
        </p:nvSpPr>
        <p:spPr>
          <a:xfrm>
            <a:off x="323528" y="476672"/>
            <a:ext cx="8363272" cy="5649491"/>
          </a:xfrm>
        </p:spPr>
        <p:txBody>
          <a:bodyPr/>
          <a:lstStyle/>
          <a:p>
            <a:r>
              <a:rPr lang="de-DE" dirty="0" smtClean="0">
                <a:latin typeface="DINPro" pitchFamily="34" charset="0"/>
                <a:cs typeface="DINPro" pitchFamily="34" charset="0"/>
              </a:rPr>
              <a:t>Luftfeuchtigkeit + Wechselwirkungen</a:t>
            </a:r>
            <a:endParaRPr lang="de-DE" dirty="0">
              <a:latin typeface="DINPro" pitchFamily="34" charset="0"/>
              <a:cs typeface="DINPro" pitchFamily="34" charset="0"/>
            </a:endParaRPr>
          </a:p>
        </p:txBody>
      </p:sp>
    </p:spTree>
    <p:extLst>
      <p:ext uri="{BB962C8B-B14F-4D97-AF65-F5344CB8AC3E}">
        <p14:creationId xmlns:p14="http://schemas.microsoft.com/office/powerpoint/2010/main" val="16043694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514</Words>
  <Application>Microsoft Office PowerPoint</Application>
  <PresentationFormat>Bildschirmpräsentation (4:3)</PresentationFormat>
  <Paragraphs>92</Paragraphs>
  <Slides>20</Slides>
  <Notes>4</Notes>
  <HiddenSlides>0</HiddenSlides>
  <MMClips>0</MMClips>
  <ScaleCrop>false</ScaleCrop>
  <HeadingPairs>
    <vt:vector size="4" baseType="variant">
      <vt:variant>
        <vt:lpstr>Design</vt:lpstr>
      </vt:variant>
      <vt:variant>
        <vt:i4>1</vt:i4>
      </vt:variant>
      <vt:variant>
        <vt:lpstr>Folientitel</vt:lpstr>
      </vt:variant>
      <vt:variant>
        <vt:i4>20</vt:i4>
      </vt:variant>
    </vt:vector>
  </HeadingPairs>
  <TitlesOfParts>
    <vt:vector size="21" baseType="lpstr">
      <vt:lpstr>Larissa</vt:lpstr>
      <vt:lpstr>Baustoff der Zukunft</vt:lpstr>
      <vt:lpstr>Hanf</vt:lpstr>
      <vt:lpstr>Naturziegel  aus Hanf und Kalk</vt:lpstr>
      <vt:lpstr>PowerPoint-Präsentation</vt:lpstr>
      <vt:lpstr>CO² negativ 100 % Natur ohne Kompromisse</vt:lpstr>
      <vt:lpstr>Multitalent</vt:lpstr>
      <vt:lpstr>Gesundheit</vt:lpstr>
      <vt:lpstr>Ionisierung* – Gerüche-Giftstoffe</vt:lpstr>
      <vt:lpstr>PowerPoint-Präsentation</vt:lpstr>
      <vt:lpstr>Kondensationsenergie</vt:lpstr>
      <vt:lpstr>Weniger Heizkosten durch ideale Luftfeuchtigkeit</vt:lpstr>
      <vt:lpstr>Behaglichkeit</vt:lpstr>
      <vt:lpstr>Nearly zero energy building 2020</vt:lpstr>
      <vt:lpstr>Green Building Solutions Award Winner 2016: Hanfhaus</vt:lpstr>
      <vt:lpstr>Langlebigkeit Einfachheit</vt:lpstr>
      <vt:lpstr>Alles-Könner</vt:lpstr>
      <vt:lpstr>Anwendungen – Produkte</vt:lpstr>
      <vt:lpstr>PowerPoint-Präsentation</vt:lpstr>
      <vt:lpstr>Die Zukunft wird grün sein, oder sie wir nicht mehr sein</vt:lpstr>
      <vt:lpstr>Vielen Dank!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Baustoff der Zukunft</dc:title>
  <dc:creator>Werner Schoenthaler</dc:creator>
  <cp:lastModifiedBy>Werner Schoenthaler</cp:lastModifiedBy>
  <cp:revision>38</cp:revision>
  <cp:lastPrinted>2017-01-20T10:36:35Z</cp:lastPrinted>
  <dcterms:created xsi:type="dcterms:W3CDTF">2017-01-18T07:49:32Z</dcterms:created>
  <dcterms:modified xsi:type="dcterms:W3CDTF">2017-01-22T16:09:37Z</dcterms:modified>
</cp:coreProperties>
</file>